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40"/>
  </p:notesMasterIdLst>
  <p:handoutMasterIdLst>
    <p:handoutMasterId r:id="rId41"/>
  </p:handoutMasterIdLst>
  <p:sldIdLst>
    <p:sldId id="259" r:id="rId3"/>
    <p:sldId id="260" r:id="rId4"/>
    <p:sldId id="257" r:id="rId5"/>
    <p:sldId id="262" r:id="rId6"/>
    <p:sldId id="261" r:id="rId7"/>
    <p:sldId id="280" r:id="rId8"/>
    <p:sldId id="271" r:id="rId9"/>
    <p:sldId id="273" r:id="rId10"/>
    <p:sldId id="264" r:id="rId11"/>
    <p:sldId id="274" r:id="rId12"/>
    <p:sldId id="275" r:id="rId13"/>
    <p:sldId id="265" r:id="rId14"/>
    <p:sldId id="277" r:id="rId15"/>
    <p:sldId id="279" r:id="rId16"/>
    <p:sldId id="266" r:id="rId17"/>
    <p:sldId id="278" r:id="rId18"/>
    <p:sldId id="267" r:id="rId19"/>
    <p:sldId id="268" r:id="rId20"/>
    <p:sldId id="269" r:id="rId21"/>
    <p:sldId id="281" r:id="rId22"/>
    <p:sldId id="270" r:id="rId23"/>
    <p:sldId id="282" r:id="rId24"/>
    <p:sldId id="287" r:id="rId25"/>
    <p:sldId id="286" r:id="rId26"/>
    <p:sldId id="289" r:id="rId27"/>
    <p:sldId id="290" r:id="rId28"/>
    <p:sldId id="291" r:id="rId29"/>
    <p:sldId id="288" r:id="rId30"/>
    <p:sldId id="284" r:id="rId31"/>
    <p:sldId id="283" r:id="rId32"/>
    <p:sldId id="292" r:id="rId33"/>
    <p:sldId id="293" r:id="rId34"/>
    <p:sldId id="294" r:id="rId35"/>
    <p:sldId id="295" r:id="rId36"/>
    <p:sldId id="296" r:id="rId37"/>
    <p:sldId id="297" r:id="rId38"/>
    <p:sldId id="298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726" autoAdjust="0"/>
  </p:normalViewPr>
  <p:slideViewPr>
    <p:cSldViewPr snapToGrid="0">
      <p:cViewPr varScale="1">
        <p:scale>
          <a:sx n="96" d="100"/>
          <a:sy n="96" d="100"/>
        </p:scale>
        <p:origin x="106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A6768CDB-1980-45FF-3961-D73641C9D7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9D2405-67E2-0783-0AC9-D5314636D1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091511-A511-4BD5-A92B-DFF280734A22}" type="datetimeFigureOut">
              <a:rPr lang="it-IT" smtClean="0"/>
              <a:t>05/01/2024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F9D1661-3B14-838B-4D0F-303EF0DE37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1FA3419-07D9-06EA-94D9-20A03D8B12D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486078-E182-44F7-AF3A-6EDA9B79A6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233501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7.34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1898 223 24575,'-6'-4'0,"1"1"0,-1 0 0,1 0 0,-1 0 0,0 1 0,0 0 0,0 0 0,0 1 0,-1-1 0,-10 0 0,-2-1 0,-69-11 0,-119-5 0,-96 14 0,228 5 0,-752 2 0,814-4 0,22-4 0,26-4 0,250-51 0,-142 33 0,-71 12 0,2 3 0,0 3 0,91 0 0,300 12 0,-462-3 0,1 1 0,-1 0 0,0 1 0,0-1 0,0 0 0,0 1 0,0 0 0,0 0 0,0 0 0,0 0 0,0 0 0,0 1 0,0-1 0,0 1 0,-1 0 0,3 2 0,-3-2 0,0 0 0,0 1 0,-1-1 0,0 0 0,1 1 0,-1 0 0,0-1 0,0 1 0,0 0 0,-1-1 0,1 1 0,-1 0 0,1 0 0,-1-1 0,0 1 0,0 0 0,0 0 0,-1 5 0,0-3 0,-1 1 0,1-1 0,-1 0 0,0 1 0,-1-1 0,1 0 0,-1 0 0,0-1 0,0 1 0,-1 0 0,1-1 0,-1 0 0,0 0 0,0 0 0,0 0 0,-1-1 0,1 0 0,-1 1 0,-7 2 0,-11 6 0,1-1 0,-1-2 0,-26 8 0,-54 13 0,-1-5 0,-180 19 0,-222-11 0,477-32 0,-410 7 0,436-8 39,-17 2 252,20-2-348,-1 0 1,1 0-1,-1 0 1,1 0-1,0 0 1,-1 1-1,1-1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374 24575,'136'3'0,"142"-6"0,-267-1 0,-20-1 0,-25-4 0,-140-23 0,-238-4 0,-641 38 0,1028-4 0,18-2 0,16-2 0,47-11 0,1 3 0,66-5 0,-52 9 0,72-13 0,546-54 0,-672 75 0,0 4 0,0-1 0,-1 2 0,1 0 0,0 1 0,-1 1 0,26 15 0,-41-20 0,-1 0 0,1 0 0,-1 0 0,0 0 0,1 0 0,-1 0 0,1 0 0,-1 0 0,0 0 0,1 1 0,-1-1 0,0 0 0,1 0 0,-1 0 0,0 1 0,1-1 0,-1 0 0,0 1 0,0-1 0,1 0 0,-1 0 0,0 2 0,0-2 0,1 0 0,-1 1 0,0-1 0,0 1 0,0-1 0,0 0 0,0 2 0,1-1 0,-19 3 0,-25-6 0,1-1 0,-71-22 0,60 14 0,-126-34 0,73 15 0,-207-21 0,112 54 0,117-1 0,1822-2-1365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36.80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1913 24 24575,'-116'-10'0,"26"1"0,-442 4 0,289 8 0,-637-4 0,877 1 0,1 0 0,-1 0 0,1 0 0,-1 0 0,1 0 0,-1 1 0,1-1 0,0 1 0,-1 0 0,1-1 0,0 1 0,-1 0 0,1 0 0,0 1 0,0-1 0,0 0 0,0 1 0,-4 2 0,6-2 0,-1 0 0,1-1 0,-1 1 0,1 0 0,-1 0 0,1-1 0,0 1 0,0 0 0,0 0 0,0 0 0,0-1 0,0 1 0,1 0 0,-1 0 0,0 0 0,1-1 0,0 1 0,-1 0 0,1-1 0,0 1 0,0 0 0,0-1 0,0 1 0,0-1 0,0 1 0,2 1 0,10 13 0,0-1 0,1 0 0,0-1 0,2-1 0,-1 0 0,2-1 0,-1-1 0,2 0 0,-1-2 0,37 15 0,14 1 0,119 27 0,-136-40 0,29 5 0,0-4 0,1-3 0,134-1 0,684-11 0,-937 2 84,-22 1-808,-84-10-1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36.80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1913 24 24575,'-116'-10'0,"26"1"0,-442 4 0,289 8 0,-637-4 0,877 1 0,1 0 0,-1 0 0,1 0 0,-1 0 0,1 0 0,-1 1 0,1-1 0,0 1 0,-1 0 0,1-1 0,0 1 0,-1 0 0,1 0 0,0 1 0,0-1 0,0 0 0,0 1 0,-4 2 0,6-2 0,-1 0 0,1-1 0,-1 1 0,1 0 0,-1 0 0,1-1 0,0 1 0,0 0 0,0 0 0,0 0 0,0-1 0,0 1 0,1 0 0,-1 0 0,0 0 0,1-1 0,0 1 0,-1 0 0,1-1 0,0 1 0,0 0 0,0-1 0,0 1 0,0-1 0,0 1 0,2 1 0,10 13 0,0-1 0,1 0 0,0-1 0,2-1 0,-1 0 0,2-1 0,-1-1 0,2 0 0,-1-2 0,37 15 0,14 1 0,119 27 0,-136-40 0,29 5 0,0-4 0,1-3 0,134-1 0,684-11 0,-937 2 84,-22 1-808,-84-10-1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374 24575,'136'3'0,"142"-6"0,-267-1 0,-20-1 0,-25-4 0,-140-23 0,-238-4 0,-641 38 0,1028-4 0,18-2 0,16-2 0,47-11 0,1 3 0,66-5 0,-52 9 0,72-13 0,546-54 0,-672 75 0,0 4 0,0-1 0,-1 2 0,1 0 0,0 1 0,-1 1 0,26 15 0,-41-20 0,-1 0 0,1 0 0,-1 0 0,0 0 0,1 0 0,-1 0 0,1 0 0,-1 0 0,0 0 0,1 1 0,-1-1 0,0 0 0,1 0 0,-1 0 0,0 1 0,1-1 0,-1 0 0,0 1 0,0-1 0,1 0 0,-1 0 0,0 2 0,0-2 0,1 0 0,-1 1 0,0-1 0,0 1 0,0-1 0,0 0 0,0 2 0,1-1 0,-19 3 0,-25-6 0,1-1 0,-71-22 0,60 14 0,-126-34 0,73 15 0,-207-21 0,112 54 0,117-1 0,1822-2-1365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292 24575,'136'2'0,"142"-4"0,-267-1 0,-20-1 0,-25-3 0,-140-18 0,-238-3 0,-641 29 0,1028-2 0,18-2 0,16-2 0,47-8 0,1 2 0,66-4 0,-52 7 0,72-10 0,546-42 0,-672 59 0,0 2 0,0 0 0,-1 1 0,1 1 0,0 0 0,-1 1 0,26 11 0,-41-15 0,-1 0 0,1 0 0,-1 0 0,0 0 0,1 0 0,-1 0 0,1 0 0,-1 0 0,0 0 0,1 1 0,-1-1 0,0 0 0,1 0 0,-1 0 0,0 1 0,1-1 0,-1 0 0,0 1 0,0-1 0,1 0 0,-1 0 0,0 1 0,0-1 0,1 0 0,-1 1 0,0-1 0,0 1 0,0-1 0,0 0 0,0 1 0,1 0 0,-19 2 0,-25-4 0,1-2 0,-71-16 0,60 10 0,-126-26 0,73 12 0,-207-17 0,112 42 0,117 0 0,1822-2-1365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374 24575,'136'3'0,"142"-6"0,-267-1 0,-20-1 0,-25-4 0,-140-23 0,-238-4 0,-641 38 0,1028-4 0,18-2 0,16-2 0,47-11 0,1 3 0,66-5 0,-52 9 0,72-13 0,546-54 0,-672 75 0,0 4 0,0-1 0,-1 2 0,1 0 0,0 1 0,-1 1 0,26 15 0,-41-20 0,-1 0 0,1 0 0,-1 0 0,0 0 0,1 0 0,-1 0 0,1 0 0,-1 0 0,0 0 0,1 1 0,-1-1 0,0 0 0,1 0 0,-1 0 0,0 1 0,1-1 0,-1 0 0,0 1 0,0-1 0,1 0 0,-1 0 0,0 2 0,0-2 0,1 0 0,-1 1 0,0-1 0,0 1 0,0-1 0,0 0 0,0 2 0,1-1 0,-19 3 0,-25-6 0,1-1 0,-71-22 0,60 14 0,-126-34 0,73 15 0,-207-21 0,112 54 0,117-1 0,1822-2-1365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09.81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66 24575,'1'1'0,"0"-1"0,0 0 0,0 1 0,0-1 0,0 1 0,-1 0 0,1-1 0,0 1 0,0 0 0,0-1 0,0 1 0,-1 0 0,1 0 0,0 0 0,-1 0 0,1-1 0,-1 1 0,1 0 0,-1 0 0,1 0 0,-1 0 0,0 0 0,1 1 0,-1-1 0,0 0 0,0 0 0,0 2 0,4 35 0,-4-33 0,1 87 0,-2-123 0,-1 18 0,2-1 0,0 1 0,0-1 0,2 1 0,3-19 0,-5 32 0,0 1 0,0-1 0,0 0 0,0 0 0,0 0 0,0 0 0,0 1 0,1-1 0,-1 0 0,0 0 0,0 0 0,0 0 0,0 0 0,1 1 0,-1-1 0,0 0 0,0 0 0,0 0 0,1 0 0,-1 0 0,0 0 0,0 0 0,0 0 0,1 0 0,-1 0 0,0 0 0,0 0 0,0 0 0,1 0 0,-1 0 0,0 0 0,0 0 0,0 0 0,1 0 0,-1 0 0,0 0 0,0 0 0,0 0 0,1-1 0,-1 1 0,0 0 0,0 0 0,0 0 0,0 0 0,1 0 0,-1-1 0,0 1 0,0 0 0,0 0 0,0 0 0,0 0 0,0-1 0,1 1 0,3 22 0,-2-11 0,-1-6 0,0 0 0,0 0 0,0 0 0,-1 0 0,0 0 0,0 0 0,0 1 0,-1-1 0,0 0 0,0 0 0,0 0 0,-3 7 0,4-11 0,-1-1 0,1 0 0,0 1 0,0-1 0,-1 0 0,1 1 0,0-1 0,-1 0 0,1 0 0,0 1 0,-1-1 0,1 0 0,0 0 0,-1 1 0,1-1 0,-1 0 0,1 0 0,0 0 0,-1 0 0,1 0 0,-1 0 0,1 0 0,-1 0 0,1 0 0,0 0 0,-1 0 0,1 0 0,-1 0 0,1 0 0,-1 0 0,1 0 0,0 0 0,-1-1 0,1 1 0,-1 0 0,1 0 0,0 0 0,-1-1 0,1 1 0,0 0 0,-1-1 0,1 1 0,0 0 0,0-1 0,-1 1 0,1 0 0,0-1 0,0 1 0,-1 0 0,1-1 0,0 1 0,0-1 0,0 1 0,0-1 0,-12-24 0,3-2 0,3-1 0,0 0 0,2 1 0,-2-37 0,6 64 0,0 1 0,3 29 0,-2-1 0,-4 47 0,0-75-1365,-2-8-5461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9T19:13:20.3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1290 374 24575,'136'3'0,"142"-6"0,-267-1 0,-20-1 0,-25-4 0,-140-23 0,-238-4 0,-641 38 0,1028-4 0,18-2 0,16-2 0,47-11 0,1 3 0,66-5 0,-52 9 0,72-13 0,546-54 0,-672 75 0,0 4 0,0-1 0,-1 2 0,1 0 0,0 1 0,-1 1 0,26 15 0,-41-20 0,-1 0 0,1 0 0,-1 0 0,0 0 0,1 0 0,-1 0 0,1 0 0,-1 0 0,0 0 0,1 1 0,-1-1 0,0 0 0,1 0 0,-1 0 0,0 1 0,1-1 0,-1 0 0,0 1 0,0-1 0,1 0 0,-1 0 0,0 2 0,0-2 0,1 0 0,-1 1 0,0-1 0,0 1 0,0-1 0,0 0 0,0 2 0,1-1 0,-19 3 0,-25-6 0,1-1 0,-71-22 0,60 14 0,-126-34 0,73 15 0,-207-21 0,112 54 0,117-1 0,1822-2-1365</inkml:trace>
</inkml:ink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6408B-05FE-4E28-AA9E-A92D0E2A59EA}" type="datetimeFigureOut">
              <a:rPr lang="it-IT" smtClean="0"/>
              <a:t>05/01/2024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AE0E9-075B-49F8-852C-DAF736CB01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156537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1D87378-BC40-45F5-A571-07F71CB7B903}" type="datetime1">
              <a:rPr lang="en-US" smtClean="0"/>
              <a:t>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94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376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807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810435" y="3363535"/>
            <a:ext cx="6010836" cy="1889778"/>
          </a:xfrm>
          <a:prstGeom prst="rect">
            <a:avLst/>
          </a:prstGeom>
        </p:spPr>
        <p:txBody>
          <a:bodyPr anchor="b"/>
          <a:lstStyle>
            <a:lvl1pPr algn="ctr">
              <a:defRPr sz="4800"/>
            </a:lvl1pPr>
          </a:lstStyle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810435" y="5318024"/>
            <a:ext cx="6010836" cy="131053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81803" y="658046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fld id="{6C272E06-8CFD-4D0D-BADA-15602E239FA2}" type="datetime1">
              <a:rPr lang="en-US" smtClean="0"/>
              <a:t>1/5/2024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27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50CDB27-2FE5-43B5-8F8C-4B1AE39F17E9}" type="datetime1">
              <a:rPr lang="en-US" smtClean="0"/>
              <a:t>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44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44F423-350B-4D16-8771-A4FE59A8B6A2}" type="datetime1">
              <a:rPr lang="en-US" smtClean="0"/>
              <a:t>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826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04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7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217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1EE15E7-7C87-4D66-B340-25A206FFFE28}" type="datetime1">
              <a:rPr lang="en-US" smtClean="0"/>
              <a:t>1/5/2024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5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7000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EA40037-043E-4818-BE4D-9EBFB58CBC81}" type="datetime1">
              <a:rPr lang="en-US" smtClean="0"/>
              <a:t>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450" y="6589529"/>
            <a:ext cx="2057400" cy="365125"/>
          </a:xfrm>
          <a:prstGeom prst="rect">
            <a:avLst/>
          </a:prstGeom>
        </p:spPr>
        <p:txBody>
          <a:bodyPr/>
          <a:lstStyle/>
          <a:p>
            <a:fld id="{F6BAA96F-E3EB-485F-BBF2-701FBEC1A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68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-270156"/>
            <a:ext cx="845244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pic>
        <p:nvPicPr>
          <p:cNvPr id="7" name="Shape 53"/>
          <p:cNvPicPr preferRelativeResize="0"/>
          <p:nvPr userDrawn="1"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2450" y="65950"/>
            <a:ext cx="464900" cy="49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54"/>
          <p:cNvPicPr preferRelativeResize="0"/>
          <p:nvPr userDrawn="1"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0" y="630539"/>
            <a:ext cx="9143998" cy="974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Shape 55"/>
          <p:cNvCxnSpPr/>
          <p:nvPr userDrawn="1"/>
        </p:nvCxnSpPr>
        <p:spPr>
          <a:xfrm rot="10800000">
            <a:off x="691550" y="125"/>
            <a:ext cx="0" cy="630299"/>
          </a:xfrm>
          <a:prstGeom prst="straightConnector1">
            <a:avLst/>
          </a:prstGeom>
          <a:noFill/>
          <a:ln w="9525" cap="flat">
            <a:solidFill>
              <a:srgbClr val="003366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0" name="Shape 57"/>
          <p:cNvPicPr preferRelativeResize="0"/>
          <p:nvPr userDrawn="1"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0" y="6571225"/>
            <a:ext cx="9144000" cy="28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sellaDiTesto 10"/>
          <p:cNvSpPr txBox="1"/>
          <p:nvPr userDrawn="1"/>
        </p:nvSpPr>
        <p:spPr>
          <a:xfrm>
            <a:off x="0" y="6529946"/>
            <a:ext cx="3799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Author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076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41"/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"/>
            <a:ext cx="9144000" cy="5020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45"/>
          <p:cNvPicPr preferRelativeResize="0"/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571225"/>
            <a:ext cx="9144000" cy="286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775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0.png"/><Relationship Id="rId4" Type="http://schemas.openxmlformats.org/officeDocument/2006/relationships/customXml" Target="../ink/ink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80.png"/><Relationship Id="rId4" Type="http://schemas.openxmlformats.org/officeDocument/2006/relationships/customXml" Target="../ink/ink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150.png"/><Relationship Id="rId4" Type="http://schemas.openxmlformats.org/officeDocument/2006/relationships/customXml" Target="../ink/ink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80.png"/><Relationship Id="rId4" Type="http://schemas.openxmlformats.org/officeDocument/2006/relationships/customXml" Target="../ink/ink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180.png"/><Relationship Id="rId4" Type="http://schemas.openxmlformats.org/officeDocument/2006/relationships/customXml" Target="../ink/ink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150.png"/><Relationship Id="rId4" Type="http://schemas.openxmlformats.org/officeDocument/2006/relationships/customXml" Target="../ink/ink2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180.png"/><Relationship Id="rId4" Type="http://schemas.openxmlformats.org/officeDocument/2006/relationships/customXml" Target="../ink/ink2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0.png"/><Relationship Id="rId4" Type="http://schemas.openxmlformats.org/officeDocument/2006/relationships/customXml" Target="../ink/ink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0.png"/><Relationship Id="rId4" Type="http://schemas.openxmlformats.org/officeDocument/2006/relationships/customXml" Target="../ink/ink3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170.png"/><Relationship Id="rId4" Type="http://schemas.openxmlformats.org/officeDocument/2006/relationships/customXml" Target="../ink/ink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customXml" Target="../ink/ink3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170.png"/><Relationship Id="rId4" Type="http://schemas.openxmlformats.org/officeDocument/2006/relationships/customXml" Target="../ink/ink3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7" Type="http://schemas.openxmlformats.org/officeDocument/2006/relationships/image" Target="../media/image30.png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7.png"/><Relationship Id="rId4" Type="http://schemas.openxmlformats.org/officeDocument/2006/relationships/customXml" Target="../ink/ink39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customXml" Target="../ink/ink4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7.png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2.png"/><Relationship Id="rId4" Type="http://schemas.openxmlformats.org/officeDocument/2006/relationships/customXml" Target="../ink/ink4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1.png"/><Relationship Id="rId7" Type="http://schemas.openxmlformats.org/officeDocument/2006/relationships/image" Target="../media/image39.png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2.png"/><Relationship Id="rId4" Type="http://schemas.openxmlformats.org/officeDocument/2006/relationships/customXml" Target="../ink/ink4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42.png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32.png"/><Relationship Id="rId4" Type="http://schemas.openxmlformats.org/officeDocument/2006/relationships/customXml" Target="../ink/ink4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31.png"/><Relationship Id="rId7" Type="http://schemas.openxmlformats.org/officeDocument/2006/relationships/image" Target="../media/image44.png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32.png"/><Relationship Id="rId4" Type="http://schemas.openxmlformats.org/officeDocument/2006/relationships/customXml" Target="../ink/ink4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47.png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32.png"/><Relationship Id="rId4" Type="http://schemas.openxmlformats.org/officeDocument/2006/relationships/customXml" Target="../ink/ink5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27.png"/><Relationship Id="rId4" Type="http://schemas.openxmlformats.org/officeDocument/2006/relationships/customXml" Target="../ink/ink5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260.png"/><Relationship Id="rId7" Type="http://schemas.openxmlformats.org/officeDocument/2006/relationships/image" Target="../media/image50.png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27.png"/><Relationship Id="rId4" Type="http://schemas.openxmlformats.org/officeDocument/2006/relationships/customXml" Target="../ink/ink55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31.png"/><Relationship Id="rId7" Type="http://schemas.openxmlformats.org/officeDocument/2006/relationships/image" Target="../media/image53.png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32.png"/><Relationship Id="rId4" Type="http://schemas.openxmlformats.org/officeDocument/2006/relationships/customXml" Target="../ink/ink57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31.png"/><Relationship Id="rId7" Type="http://schemas.openxmlformats.org/officeDocument/2006/relationships/image" Target="../media/image56.png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32.png"/><Relationship Id="rId4" Type="http://schemas.openxmlformats.org/officeDocument/2006/relationships/customXml" Target="../ink/ink59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31.png"/><Relationship Id="rId7" Type="http://schemas.openxmlformats.org/officeDocument/2006/relationships/image" Target="../media/image59.png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5" Type="http://schemas.openxmlformats.org/officeDocument/2006/relationships/image" Target="../media/image32.png"/><Relationship Id="rId4" Type="http://schemas.openxmlformats.org/officeDocument/2006/relationships/customXml" Target="../ink/ink6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31.png"/><Relationship Id="rId7" Type="http://schemas.openxmlformats.org/officeDocument/2006/relationships/image" Target="../media/image62.png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1.png"/><Relationship Id="rId5" Type="http://schemas.openxmlformats.org/officeDocument/2006/relationships/image" Target="../media/image32.png"/><Relationship Id="rId4" Type="http://schemas.openxmlformats.org/officeDocument/2006/relationships/customXml" Target="../ink/ink63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31.png"/><Relationship Id="rId7" Type="http://schemas.openxmlformats.org/officeDocument/2006/relationships/image" Target="../media/image65.png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png"/><Relationship Id="rId5" Type="http://schemas.openxmlformats.org/officeDocument/2006/relationships/image" Target="../media/image32.png"/><Relationship Id="rId4" Type="http://schemas.openxmlformats.org/officeDocument/2006/relationships/customXml" Target="../ink/ink65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png"/><Relationship Id="rId3" Type="http://schemas.openxmlformats.org/officeDocument/2006/relationships/image" Target="../media/image31.png"/><Relationship Id="rId7" Type="http://schemas.openxmlformats.org/officeDocument/2006/relationships/image" Target="../media/image68.png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png"/><Relationship Id="rId5" Type="http://schemas.openxmlformats.org/officeDocument/2006/relationships/image" Target="../media/image32.png"/><Relationship Id="rId4" Type="http://schemas.openxmlformats.org/officeDocument/2006/relationships/customXml" Target="../ink/ink6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customXml" Target="../ink/ink6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customXml" Target="../ink/ink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customXml" Target="../ink/ink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4.png"/><Relationship Id="rId4" Type="http://schemas.openxmlformats.org/officeDocument/2006/relationships/customXml" Target="../ink/ink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4.png"/><Relationship Id="rId4" Type="http://schemas.openxmlformats.org/officeDocument/2006/relationships/customXml" Target="../ink/ink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50.png"/><Relationship Id="rId4" Type="http://schemas.openxmlformats.org/officeDocument/2006/relationships/customXml" Target="../ink/ink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751712" y="200011"/>
            <a:ext cx="6123840" cy="1310530"/>
          </a:xfrm>
        </p:spPr>
        <p:txBody>
          <a:bodyPr/>
          <a:lstStyle/>
          <a:p>
            <a:r>
              <a:rPr lang="it-IT" sz="4400" dirty="0"/>
              <a:t>Performance Evaluation and Applications</a:t>
            </a:r>
            <a:endParaRPr lang="en-US" sz="44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751712" y="3429000"/>
            <a:ext cx="6392288" cy="2804020"/>
          </a:xfrm>
        </p:spPr>
        <p:txBody>
          <a:bodyPr/>
          <a:lstStyle/>
          <a:p>
            <a:r>
              <a:rPr lang="en-US" sz="2800" dirty="0"/>
              <a:t>Project A </a:t>
            </a:r>
          </a:p>
          <a:p>
            <a:r>
              <a:rPr lang="en-US" sz="2800" dirty="0"/>
              <a:t>Recharging of an electric car on a highway</a:t>
            </a:r>
          </a:p>
          <a:p>
            <a:r>
              <a:rPr lang="en-US" sz="2400" dirty="0"/>
              <a:t>2023-2024</a:t>
            </a:r>
          </a:p>
          <a:p>
            <a:endParaRPr lang="en-US" sz="1400" dirty="0"/>
          </a:p>
          <a:p>
            <a:r>
              <a:rPr lang="en-US" sz="3200" dirty="0"/>
              <a:t>Angelo Maximilian Tulbure</a:t>
            </a:r>
          </a:p>
          <a:p>
            <a:r>
              <a:rPr lang="en-US" sz="2800" dirty="0"/>
              <a:t>10931652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2404504-755E-85CD-D19E-9EA7F9308544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4158898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7550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192339" y="727325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Trace 2: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A634A097-EABC-B697-BBA7-C6D14FB909F0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10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C3B6776D-A01F-6BAC-651E-0640700919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0294" y="1125183"/>
            <a:ext cx="6943408" cy="364946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D9DF7A7-CA6D-57C7-F2B6-04C1649AF58B}"/>
              </a:ext>
            </a:extLst>
          </p:cNvPr>
          <p:cNvSpPr txBox="1"/>
          <p:nvPr/>
        </p:nvSpPr>
        <p:spPr>
          <a:xfrm>
            <a:off x="192339" y="4871298"/>
            <a:ext cx="875931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Taking</a:t>
            </a:r>
            <a:r>
              <a:rPr lang="it-IT" dirty="0"/>
              <a:t> a </a:t>
            </a:r>
            <a:r>
              <a:rPr lang="it-IT" dirty="0" err="1"/>
              <a:t>closer</a:t>
            </a:r>
            <a:r>
              <a:rPr lang="it-IT" dirty="0"/>
              <a:t> look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empirical</a:t>
            </a:r>
            <a:r>
              <a:rPr lang="it-IT" dirty="0"/>
              <a:t> and Erlang, we can see that the Erlang </a:t>
            </a:r>
            <a:r>
              <a:rPr lang="it-IT" dirty="0" err="1"/>
              <a:t>distribution</a:t>
            </a:r>
            <a:r>
              <a:rPr lang="it-IT" dirty="0"/>
              <a:t> </a:t>
            </a:r>
            <a:r>
              <a:rPr lang="it-IT" dirty="0" err="1"/>
              <a:t>fits</a:t>
            </a:r>
            <a:r>
              <a:rPr lang="it-IT" dirty="0"/>
              <a:t> the best the samples of Trace 2.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it-IT" dirty="0" err="1"/>
              <a:t>Parameters</a:t>
            </a:r>
            <a:r>
              <a:rPr lang="it-IT" dirty="0"/>
              <a:t> of Erlang: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 = </a:t>
            </a:r>
            <a:r>
              <a:rPr lang="it-IT" sz="1800" dirty="0">
                <a:solidFill>
                  <a:prstClr val="black"/>
                </a:solidFill>
                <a:latin typeface="Calibri" panose="020F0502020204030204"/>
              </a:rPr>
              <a:t>9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= 0.947120493799513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59743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7550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276791" y="849363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</a:t>
            </a:r>
            <a:r>
              <a:rPr lang="en-US" b="1" dirty="0"/>
              <a:t>Trace 3</a:t>
            </a:r>
            <a:r>
              <a:rPr lang="en-US" dirty="0"/>
              <a:t> 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A634A097-EABC-B697-BBA7-C6D14FB909F0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11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8808D8E-CDFE-9054-D8A2-69EBB10528AD}"/>
              </a:ext>
            </a:extLst>
          </p:cNvPr>
          <p:cNvSpPr txBox="1"/>
          <p:nvPr/>
        </p:nvSpPr>
        <p:spPr>
          <a:xfrm>
            <a:off x="276791" y="1187242"/>
            <a:ext cx="4627658" cy="5124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Uniform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= 3.782077358611238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= 22.163063272988815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Exponential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= 0.077085725932204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Erlang: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 = </a:t>
            </a:r>
            <a:r>
              <a:rPr lang="it-IT" sz="1600" dirty="0">
                <a:solidFill>
                  <a:prstClr val="black"/>
                </a:solidFill>
                <a:latin typeface="Calibri" panose="020F0502020204030204"/>
              </a:rPr>
              <a:t>6</a:t>
            </a:r>
            <a:endParaRPr kumimoji="0" lang="it-IT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= 0.462514355593221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Hypo </a:t>
            </a: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Exponential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1 = 0.154171170038689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2 = 0.154171721828660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Weibull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 : 2.629223203983130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: 14.600326085310133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Pareto: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 : 3.656429909416514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alpha :  0.464976022060314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533339FA-4009-95ED-5623-43C737088B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0574" y="1218695"/>
            <a:ext cx="5574270" cy="4509267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F5D35D5-62BE-7AD3-3C5C-757AAF41521F}"/>
              </a:ext>
            </a:extLst>
          </p:cNvPr>
          <p:cNvSpPr txBox="1"/>
          <p:nvPr/>
        </p:nvSpPr>
        <p:spPr>
          <a:xfrm>
            <a:off x="3849949" y="5881510"/>
            <a:ext cx="51019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0070C0"/>
                </a:solidFill>
              </a:rPr>
              <a:t>(For the Pareto case, we </a:t>
            </a:r>
            <a:r>
              <a:rPr lang="it-IT" sz="1200" dirty="0" err="1">
                <a:solidFill>
                  <a:srgbClr val="0070C0"/>
                </a:solidFill>
              </a:rPr>
              <a:t>have</a:t>
            </a:r>
            <a:r>
              <a:rPr lang="it-IT" sz="1200" dirty="0">
                <a:solidFill>
                  <a:srgbClr val="0070C0"/>
                </a:solidFill>
              </a:rPr>
              <a:t> an infinite </a:t>
            </a:r>
            <a:r>
              <a:rPr lang="it-IT" sz="1200" dirty="0" err="1">
                <a:solidFill>
                  <a:srgbClr val="0070C0"/>
                </a:solidFill>
              </a:rPr>
              <a:t>mean</a:t>
            </a:r>
            <a:r>
              <a:rPr lang="it-IT" sz="1200" dirty="0">
                <a:solidFill>
                  <a:srgbClr val="0070C0"/>
                </a:solidFill>
              </a:rPr>
              <a:t> </a:t>
            </a:r>
            <a:r>
              <a:rPr lang="it-IT" sz="1200" dirty="0" err="1">
                <a:solidFill>
                  <a:srgbClr val="0070C0"/>
                </a:solidFill>
              </a:rPr>
              <a:t>because</a:t>
            </a:r>
            <a:r>
              <a:rPr lang="it-IT" sz="1200" dirty="0">
                <a:solidFill>
                  <a:srgbClr val="0070C0"/>
                </a:solidFill>
              </a:rPr>
              <a:t> alpha </a:t>
            </a:r>
            <a:r>
              <a:rPr lang="it-IT" sz="1200" dirty="0" err="1">
                <a:solidFill>
                  <a:srgbClr val="0070C0"/>
                </a:solidFill>
              </a:rPr>
              <a:t>is</a:t>
            </a:r>
            <a:r>
              <a:rPr lang="it-IT" sz="1200" dirty="0">
                <a:solidFill>
                  <a:srgbClr val="0070C0"/>
                </a:solidFill>
              </a:rPr>
              <a:t> &lt; 1 and infinite </a:t>
            </a:r>
            <a:r>
              <a:rPr lang="it-IT" sz="1200" dirty="0" err="1">
                <a:solidFill>
                  <a:srgbClr val="0070C0"/>
                </a:solidFill>
              </a:rPr>
              <a:t>variance</a:t>
            </a:r>
            <a:r>
              <a:rPr lang="it-IT" sz="1200" dirty="0">
                <a:solidFill>
                  <a:srgbClr val="0070C0"/>
                </a:solidFill>
              </a:rPr>
              <a:t>. For this </a:t>
            </a:r>
            <a:r>
              <a:rPr lang="it-IT" sz="1200" dirty="0" err="1">
                <a:solidFill>
                  <a:srgbClr val="0070C0"/>
                </a:solidFill>
              </a:rPr>
              <a:t>reason</a:t>
            </a:r>
            <a:r>
              <a:rPr lang="it-IT" sz="1200" dirty="0">
                <a:solidFill>
                  <a:srgbClr val="0070C0"/>
                </a:solidFill>
              </a:rPr>
              <a:t> it’s the least </a:t>
            </a:r>
            <a:r>
              <a:rPr lang="it-IT" sz="1200" dirty="0" err="1">
                <a:solidFill>
                  <a:srgbClr val="0070C0"/>
                </a:solidFill>
              </a:rPr>
              <a:t>appropiate</a:t>
            </a:r>
            <a:r>
              <a:rPr lang="it-IT" sz="1200" dirty="0">
                <a:solidFill>
                  <a:srgbClr val="0070C0"/>
                </a:solidFill>
              </a:rPr>
              <a:t> </a:t>
            </a:r>
            <a:r>
              <a:rPr lang="it-IT" sz="1200" dirty="0" err="1">
                <a:solidFill>
                  <a:srgbClr val="0070C0"/>
                </a:solidFill>
              </a:rPr>
              <a:t>distribution</a:t>
            </a:r>
            <a:r>
              <a:rPr lang="it-IT" sz="1200" dirty="0">
                <a:solidFill>
                  <a:srgbClr val="0070C0"/>
                </a:solidFill>
              </a:rPr>
              <a:t> for trace 3).</a:t>
            </a:r>
          </a:p>
        </p:txBody>
      </p:sp>
    </p:spTree>
    <p:extLst>
      <p:ext uri="{BB962C8B-B14F-4D97-AF65-F5344CB8AC3E}">
        <p14:creationId xmlns:p14="http://schemas.microsoft.com/office/powerpoint/2010/main" val="3242704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19817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89430" y="785310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Trace 3: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D89F56A-0BF4-1879-76CE-2E5B34E1C766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12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39BC4301-5A43-5440-6E1E-C3C21842B6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302625"/>
            <a:ext cx="9144000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467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7550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184896" y="740994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Trace 3: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A634A097-EABC-B697-BBA7-C6D14FB909F0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13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FCC58E1-E45D-9CB1-E3A6-2F34BAC206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372" y="1149632"/>
            <a:ext cx="6959254" cy="3646359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68CED3B-A61F-6422-B896-CA62E6092D03}"/>
              </a:ext>
            </a:extLst>
          </p:cNvPr>
          <p:cNvSpPr txBox="1"/>
          <p:nvPr/>
        </p:nvSpPr>
        <p:spPr>
          <a:xfrm>
            <a:off x="247205" y="4890951"/>
            <a:ext cx="86495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Taking</a:t>
            </a:r>
            <a:r>
              <a:rPr lang="it-IT" dirty="0"/>
              <a:t> a </a:t>
            </a:r>
            <a:r>
              <a:rPr lang="it-IT" dirty="0" err="1"/>
              <a:t>closer</a:t>
            </a:r>
            <a:r>
              <a:rPr lang="it-IT" dirty="0"/>
              <a:t> look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empirical</a:t>
            </a:r>
            <a:r>
              <a:rPr lang="it-IT" dirty="0"/>
              <a:t> and Erlang, we can see that the Erlang </a:t>
            </a:r>
            <a:r>
              <a:rPr lang="it-IT" dirty="0" err="1"/>
              <a:t>distribution</a:t>
            </a:r>
            <a:r>
              <a:rPr lang="it-IT" dirty="0"/>
              <a:t> </a:t>
            </a:r>
            <a:r>
              <a:rPr lang="it-IT" dirty="0" err="1"/>
              <a:t>fits</a:t>
            </a:r>
            <a:r>
              <a:rPr lang="it-IT" dirty="0"/>
              <a:t> the best the samples of Trace 3.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it-IT" dirty="0" err="1"/>
              <a:t>Parameters</a:t>
            </a:r>
            <a:r>
              <a:rPr lang="it-IT" dirty="0"/>
              <a:t> of Erlang: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 = </a:t>
            </a:r>
            <a:r>
              <a:rPr lang="it-IT" sz="1800" dirty="0">
                <a:solidFill>
                  <a:prstClr val="black"/>
                </a:solidFill>
                <a:latin typeface="Calibri" panose="020F0502020204030204"/>
              </a:rPr>
              <a:t>6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= 0.462514355593221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66666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2160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279257" y="822920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</a:t>
            </a:r>
            <a:r>
              <a:rPr lang="en-US" b="1" dirty="0"/>
              <a:t>Trace 4</a:t>
            </a:r>
            <a:r>
              <a:rPr lang="en-US" dirty="0"/>
              <a:t>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E1B86E2B-BD37-07CF-1165-978203F40A68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5A2932D-BB83-33CB-2E33-ADCE858CB776}"/>
              </a:ext>
            </a:extLst>
          </p:cNvPr>
          <p:cNvSpPr txBox="1"/>
          <p:nvPr/>
        </p:nvSpPr>
        <p:spPr>
          <a:xfrm>
            <a:off x="287275" y="1169056"/>
            <a:ext cx="4627658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Uniform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= 3.997730225316182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= 12.024779903083825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it-IT" sz="1600" dirty="0">
              <a:solidFill>
                <a:prstClr val="black"/>
              </a:solidFill>
              <a:latin typeface="Calibri" panose="020F0502020204030204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Exponential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= 0.124824386689261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Erlang: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 = 12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= 1.497892640271129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Hypo </a:t>
            </a: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Exponential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1 = 0.249649233800353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2 = 0.249648644068338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Weibull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 : 3.867052192203060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: 8.855423793450832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Pareto: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 </a:t>
            </a:r>
            <a:r>
              <a:rPr lang="it-IT" sz="1600" dirty="0">
                <a:solidFill>
                  <a:prstClr val="black"/>
                </a:solidFill>
                <a:latin typeface="Calibri" panose="020F0502020204030204"/>
              </a:rPr>
              <a:t>= 4.654559759681054</a:t>
            </a:r>
            <a:endParaRPr kumimoji="0" lang="it-IT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alpha = 2.386649468426394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622204E-D884-4387-6C86-41F0115BDD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8167" y="1516017"/>
            <a:ext cx="5540962" cy="451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585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2160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89430" y="861067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Trace 4: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E1B86E2B-BD37-07CF-1165-978203F40A68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15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BB74ED4-3FE8-1697-0D66-690F4AA690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381200"/>
            <a:ext cx="9144000" cy="480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98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2160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166879" y="757219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Trace 4: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E1B86E2B-BD37-07CF-1165-978203F40A68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16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3C529F3D-5F74-BC11-F182-475D351F9F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321" y="1126551"/>
            <a:ext cx="6977356" cy="366730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FCBE42A-5FAE-44F5-FE35-1A7FA47A7D07}"/>
              </a:ext>
            </a:extLst>
          </p:cNvPr>
          <p:cNvSpPr txBox="1"/>
          <p:nvPr/>
        </p:nvSpPr>
        <p:spPr>
          <a:xfrm>
            <a:off x="160279" y="4901742"/>
            <a:ext cx="88234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Taking</a:t>
            </a:r>
            <a:r>
              <a:rPr lang="it-IT" dirty="0"/>
              <a:t> a </a:t>
            </a:r>
            <a:r>
              <a:rPr lang="it-IT" dirty="0" err="1"/>
              <a:t>closer</a:t>
            </a:r>
            <a:r>
              <a:rPr lang="it-IT" dirty="0"/>
              <a:t> look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empirical</a:t>
            </a:r>
            <a:r>
              <a:rPr lang="it-IT" dirty="0"/>
              <a:t> and Erlang, we can see that the Erlang </a:t>
            </a:r>
            <a:r>
              <a:rPr lang="it-IT" dirty="0" err="1"/>
              <a:t>distribution</a:t>
            </a:r>
            <a:r>
              <a:rPr lang="it-IT" dirty="0"/>
              <a:t> </a:t>
            </a:r>
            <a:r>
              <a:rPr lang="it-IT" dirty="0" err="1"/>
              <a:t>fits</a:t>
            </a:r>
            <a:r>
              <a:rPr lang="it-IT" dirty="0"/>
              <a:t> the best the samples of Trace 4. </a:t>
            </a:r>
          </a:p>
          <a:p>
            <a:r>
              <a:rPr lang="it-IT" dirty="0" err="1"/>
              <a:t>Parameters</a:t>
            </a:r>
            <a:r>
              <a:rPr lang="it-IT" dirty="0"/>
              <a:t> of Erlang: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 = 12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= 1.497892640271129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30347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44658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564859" y="1977103"/>
            <a:ext cx="80142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To sum up, the </a:t>
            </a:r>
            <a:r>
              <a:rPr lang="it-IT" dirty="0" err="1"/>
              <a:t>distributions</a:t>
            </a:r>
            <a:r>
              <a:rPr lang="it-IT" dirty="0"/>
              <a:t> that </a:t>
            </a:r>
            <a:r>
              <a:rPr lang="it-IT" dirty="0" err="1"/>
              <a:t>fitted</a:t>
            </a:r>
            <a:r>
              <a:rPr lang="it-IT" dirty="0"/>
              <a:t> the best the samples of the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traces</a:t>
            </a:r>
            <a:r>
              <a:rPr lang="it-IT" dirty="0"/>
              <a:t> are: </a:t>
            </a:r>
          </a:p>
          <a:p>
            <a:endParaRPr lang="it-IT" dirty="0"/>
          </a:p>
          <a:p>
            <a:r>
              <a:rPr lang="it-IT" dirty="0"/>
              <a:t>o </a:t>
            </a:r>
            <a:r>
              <a:rPr lang="it-IT" b="1" dirty="0"/>
              <a:t>Trace 1 </a:t>
            </a:r>
            <a:r>
              <a:rPr lang="it-IT" dirty="0"/>
              <a:t>→ Erlang with: k = 10, lambda = </a:t>
            </a:r>
            <a:r>
              <a:rPr lang="it-IT" sz="1800" dirty="0"/>
              <a:t>1.426582993935715</a:t>
            </a:r>
            <a:endParaRPr lang="it-IT" dirty="0"/>
          </a:p>
          <a:p>
            <a:endParaRPr lang="it-IT" dirty="0"/>
          </a:p>
          <a:p>
            <a:r>
              <a:rPr lang="it-IT" dirty="0"/>
              <a:t>o </a:t>
            </a:r>
            <a:r>
              <a:rPr lang="it-IT" b="1" dirty="0"/>
              <a:t>Trace 2 </a:t>
            </a:r>
            <a:r>
              <a:rPr lang="it-IT" dirty="0"/>
              <a:t>→ Erlang with: k = 9, lambda =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0.947120493799513</a:t>
            </a:r>
            <a:r>
              <a:rPr lang="it-IT" dirty="0"/>
              <a:t> </a:t>
            </a:r>
          </a:p>
          <a:p>
            <a:endParaRPr lang="it-IT" dirty="0"/>
          </a:p>
          <a:p>
            <a:r>
              <a:rPr lang="it-IT" dirty="0"/>
              <a:t>o </a:t>
            </a:r>
            <a:r>
              <a:rPr lang="it-IT" b="1" dirty="0"/>
              <a:t>Trace 3 </a:t>
            </a:r>
            <a:r>
              <a:rPr lang="it-IT" dirty="0"/>
              <a:t>→ Erlang with: k = 6, lambda =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0.462514355593221</a:t>
            </a:r>
            <a:endParaRPr lang="it-IT" dirty="0"/>
          </a:p>
          <a:p>
            <a:endParaRPr lang="it-IT" dirty="0"/>
          </a:p>
          <a:p>
            <a:r>
              <a:rPr lang="it-IT" dirty="0"/>
              <a:t>o </a:t>
            </a:r>
            <a:r>
              <a:rPr lang="it-IT" b="1" dirty="0"/>
              <a:t>Trace 4 </a:t>
            </a:r>
            <a:r>
              <a:rPr lang="it-IT" dirty="0"/>
              <a:t>→ Erlang with: k = 12, lambda =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1.497892640271129</a:t>
            </a:r>
            <a:r>
              <a:rPr lang="it-IT" dirty="0"/>
              <a:t> 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9200005C-3BF3-A4F3-E3C5-9BF1AF5B572C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214095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1392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388357" y="1542879"/>
            <a:ext cx="83672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</a:rPr>
              <a:t>Next, my approach shifted to modeling this problem as a Queuing Network, employing queuing stations.</a:t>
            </a:r>
          </a:p>
          <a:p>
            <a:r>
              <a:rPr lang="en-US" b="0" i="0" dirty="0">
                <a:effectLst/>
              </a:rPr>
              <a:t> </a:t>
            </a:r>
          </a:p>
          <a:p>
            <a:endParaRPr lang="en-US" dirty="0"/>
          </a:p>
          <a:p>
            <a:r>
              <a:rPr lang="en-US" b="0" i="0" dirty="0">
                <a:effectLst/>
              </a:rPr>
              <a:t>I </a:t>
            </a:r>
            <a:r>
              <a:rPr lang="en-US" dirty="0"/>
              <a:t>considered the motion of the electric car as a closed system, with a single job, where the car once it has completed its course, it is teleported back to the initial position to immediately start another trip.</a:t>
            </a:r>
          </a:p>
          <a:p>
            <a:endParaRPr lang="en-US" b="0" i="0" dirty="0">
              <a:effectLst/>
            </a:endParaRPr>
          </a:p>
          <a:p>
            <a:endParaRPr lang="en-US" b="0" i="0" dirty="0">
              <a:effectLst/>
            </a:endParaRPr>
          </a:p>
          <a:p>
            <a:r>
              <a:rPr lang="en-US" dirty="0"/>
              <a:t>I considered the other cars competing for the charger as an open process.</a:t>
            </a:r>
          </a:p>
          <a:p>
            <a:endParaRPr lang="en-US" b="0" i="0" dirty="0">
              <a:effectLst/>
            </a:endParaRPr>
          </a:p>
          <a:p>
            <a:endParaRPr lang="en-US" dirty="0"/>
          </a:p>
          <a:p>
            <a:r>
              <a:rPr lang="en-US" b="0" i="0" dirty="0">
                <a:effectLst/>
              </a:rPr>
              <a:t>To visualize and design this model graphically, I utilized a tool within JMT (Java Modelling Tool), specifically </a:t>
            </a:r>
            <a:r>
              <a:rPr lang="en-US" b="1" i="0" dirty="0" err="1">
                <a:effectLst/>
              </a:rPr>
              <a:t>JSimGraph</a:t>
            </a:r>
            <a:r>
              <a:rPr lang="en-US" b="0" i="0" dirty="0">
                <a:effectLst/>
              </a:rPr>
              <a:t>.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18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227004-D72F-6B9D-32FE-67E5633478A7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326144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2160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19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6380BA6D-2C11-637A-F148-1BDCD9B36CEC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19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207F1F7-22DA-EA31-0486-4469B4BDA7B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16" t="6964" r="2016" b="2143"/>
          <a:stretch/>
        </p:blipFill>
        <p:spPr>
          <a:xfrm>
            <a:off x="120945" y="1520394"/>
            <a:ext cx="8902110" cy="4630345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68AC153-EAD5-5E94-3499-BF1385A7B82A}"/>
              </a:ext>
            </a:extLst>
          </p:cNvPr>
          <p:cNvSpPr txBox="1"/>
          <p:nvPr/>
        </p:nvSpPr>
        <p:spPr>
          <a:xfrm>
            <a:off x="184416" y="860270"/>
            <a:ext cx="6073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The model of the </a:t>
            </a:r>
            <a:r>
              <a:rPr lang="it-IT" dirty="0" err="1"/>
              <a:t>problem</a:t>
            </a:r>
            <a:r>
              <a:rPr lang="it-IT" dirty="0"/>
              <a:t> on </a:t>
            </a:r>
            <a:r>
              <a:rPr lang="it-IT" dirty="0" err="1"/>
              <a:t>JSimGraph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288726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7550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294197" y="1386637"/>
            <a:ext cx="865897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000" b="1" i="1" dirty="0"/>
              <a:t>Problem description:</a:t>
            </a:r>
          </a:p>
          <a:p>
            <a:endParaRPr lang="en-US" dirty="0"/>
          </a:p>
          <a:p>
            <a:r>
              <a:rPr lang="en-US" dirty="0"/>
              <a:t>• An electric car has to travel a distance which is slightly longer than the one allowed by its </a:t>
            </a:r>
          </a:p>
          <a:p>
            <a:r>
              <a:rPr lang="en-US" dirty="0"/>
              <a:t>battery capacity: it must stop exactly once for recharging on the way!</a:t>
            </a:r>
          </a:p>
          <a:p>
            <a:endParaRPr lang="en-US" dirty="0"/>
          </a:p>
          <a:p>
            <a:r>
              <a:rPr lang="en-US" dirty="0"/>
              <a:t>• There are four road segments on the route, with three charging stations in between: each station has a number of chargers available, and a different loads in number of requests.</a:t>
            </a:r>
          </a:p>
          <a:p>
            <a:endParaRPr lang="en-US" dirty="0"/>
          </a:p>
          <a:p>
            <a:r>
              <a:rPr lang="en-US" dirty="0"/>
              <a:t>• Considering a given probability of choosing exactly one of the charging station, compute </a:t>
            </a:r>
          </a:p>
          <a:p>
            <a:r>
              <a:rPr lang="en-US" dirty="0"/>
              <a:t>the average total travelling time.</a:t>
            </a:r>
          </a:p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A2B805C-E6DC-43BA-5866-890A6860F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695" y="1054517"/>
            <a:ext cx="5534108" cy="2316688"/>
          </a:xfrm>
          <a:prstGeom prst="rect">
            <a:avLst/>
          </a:prstGeom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5B7C7522-1795-662D-D3B4-11997798A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4407EF4A-7120-381D-BF8F-1860DD0099DF}"/>
                  </a:ext>
                </a:extLst>
              </p14:cNvPr>
              <p14:cNvContentPartPr/>
              <p14:nvPr/>
            </p14:nvContentPartPr>
            <p14:xfrm>
              <a:off x="8530" y="6678344"/>
              <a:ext cx="683280" cy="12960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4407EF4A-7120-381D-BF8F-1860DD0099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54110" y="6615704"/>
                <a:ext cx="808920" cy="25524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74E37A-4C25-374F-490E-89290F95F6BF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288073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2160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547386" y="1181479"/>
            <a:ext cx="8049227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We </a:t>
            </a:r>
            <a:r>
              <a:rPr lang="it-IT" dirty="0" err="1"/>
              <a:t>have</a:t>
            </a:r>
            <a:r>
              <a:rPr lang="it-IT" dirty="0"/>
              <a:t> 3 possible </a:t>
            </a:r>
            <a:r>
              <a:rPr lang="it-IT" dirty="0" err="1"/>
              <a:t>paths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- In the first </a:t>
            </a:r>
            <a:r>
              <a:rPr lang="it-IT" dirty="0" err="1"/>
              <a:t>path</a:t>
            </a:r>
            <a:r>
              <a:rPr lang="it-IT" dirty="0"/>
              <a:t>, the </a:t>
            </a:r>
            <a:r>
              <a:rPr lang="it-IT" dirty="0" err="1"/>
              <a:t>electric</a:t>
            </a:r>
            <a:r>
              <a:rPr lang="it-IT" dirty="0"/>
              <a:t> car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stopping</a:t>
            </a:r>
            <a:r>
              <a:rPr lang="it-IT" dirty="0"/>
              <a:t> to </a:t>
            </a:r>
            <a:r>
              <a:rPr lang="it-IT" dirty="0" err="1"/>
              <a:t>recharge</a:t>
            </a:r>
            <a:r>
              <a:rPr lang="it-IT" dirty="0"/>
              <a:t> in the </a:t>
            </a:r>
            <a:r>
              <a:rPr lang="it-IT" dirty="0" err="1"/>
              <a:t>charging</a:t>
            </a:r>
            <a:r>
              <a:rPr lang="it-IT" dirty="0"/>
              <a:t> station between </a:t>
            </a:r>
            <a:r>
              <a:rPr lang="it-IT" dirty="0" err="1"/>
              <a:t>Segmet</a:t>
            </a:r>
            <a:r>
              <a:rPr lang="it-IT" dirty="0"/>
              <a:t> I and II. Then it’s </a:t>
            </a:r>
            <a:r>
              <a:rPr lang="it-IT" dirty="0" err="1"/>
              <a:t>continuing</a:t>
            </a:r>
            <a:r>
              <a:rPr lang="it-IT" dirty="0"/>
              <a:t> its trip until it </a:t>
            </a:r>
            <a:r>
              <a:rPr lang="it-IT" dirty="0" err="1"/>
              <a:t>reaches</a:t>
            </a:r>
            <a:r>
              <a:rPr lang="it-IT" dirty="0"/>
              <a:t> the </a:t>
            </a:r>
            <a:r>
              <a:rPr lang="it-IT" dirty="0" err="1"/>
              <a:t>destination</a:t>
            </a:r>
            <a:r>
              <a:rPr lang="it-IT" dirty="0"/>
              <a:t> point.</a:t>
            </a:r>
          </a:p>
          <a:p>
            <a:endParaRPr lang="it-IT" dirty="0"/>
          </a:p>
          <a:p>
            <a:r>
              <a:rPr lang="it-IT" dirty="0"/>
              <a:t>- In the second </a:t>
            </a:r>
            <a:r>
              <a:rPr lang="it-IT" dirty="0" err="1"/>
              <a:t>path</a:t>
            </a:r>
            <a:r>
              <a:rPr lang="it-IT" dirty="0"/>
              <a:t>, the </a:t>
            </a:r>
            <a:r>
              <a:rPr lang="it-IT" dirty="0" err="1"/>
              <a:t>electric</a:t>
            </a:r>
            <a:r>
              <a:rPr lang="it-IT" dirty="0"/>
              <a:t> car </a:t>
            </a:r>
            <a:r>
              <a:rPr lang="it-IT" dirty="0" err="1"/>
              <a:t>is</a:t>
            </a:r>
            <a:r>
              <a:rPr lang="it-IT" dirty="0"/>
              <a:t> going through the first 2 </a:t>
            </a:r>
            <a:r>
              <a:rPr lang="it-IT" dirty="0" err="1"/>
              <a:t>segments</a:t>
            </a:r>
            <a:r>
              <a:rPr lang="it-IT" dirty="0"/>
              <a:t> of the </a:t>
            </a:r>
            <a:r>
              <a:rPr lang="it-IT" dirty="0" err="1"/>
              <a:t>highway</a:t>
            </a:r>
            <a:r>
              <a:rPr lang="it-IT" dirty="0"/>
              <a:t> and it’s </a:t>
            </a:r>
            <a:r>
              <a:rPr lang="it-IT" dirty="0" err="1"/>
              <a:t>stopping</a:t>
            </a:r>
            <a:r>
              <a:rPr lang="it-IT" dirty="0"/>
              <a:t> to </a:t>
            </a:r>
            <a:r>
              <a:rPr lang="it-IT" dirty="0" err="1"/>
              <a:t>charge</a:t>
            </a:r>
            <a:r>
              <a:rPr lang="it-IT" dirty="0"/>
              <a:t> in the station between </a:t>
            </a:r>
            <a:r>
              <a:rPr lang="it-IT" dirty="0" err="1"/>
              <a:t>Segment</a:t>
            </a:r>
            <a:r>
              <a:rPr lang="it-IT" dirty="0"/>
              <a:t> II and III. Then it’s </a:t>
            </a:r>
            <a:r>
              <a:rPr lang="it-IT" dirty="0" err="1"/>
              <a:t>continuing</a:t>
            </a:r>
            <a:r>
              <a:rPr lang="it-IT" dirty="0"/>
              <a:t> its trip until it </a:t>
            </a:r>
            <a:r>
              <a:rPr lang="it-IT" dirty="0" err="1"/>
              <a:t>reaches</a:t>
            </a:r>
            <a:r>
              <a:rPr lang="it-IT" dirty="0"/>
              <a:t> the </a:t>
            </a:r>
            <a:r>
              <a:rPr lang="it-IT" dirty="0" err="1"/>
              <a:t>destination</a:t>
            </a:r>
            <a:r>
              <a:rPr lang="it-IT" dirty="0"/>
              <a:t> point.</a:t>
            </a:r>
          </a:p>
          <a:p>
            <a:endParaRPr lang="it-IT" dirty="0"/>
          </a:p>
          <a:p>
            <a:r>
              <a:rPr lang="it-IT" dirty="0"/>
              <a:t>-In the </a:t>
            </a:r>
            <a:r>
              <a:rPr lang="it-IT" dirty="0" err="1"/>
              <a:t>third</a:t>
            </a:r>
            <a:r>
              <a:rPr lang="it-IT" dirty="0"/>
              <a:t> </a:t>
            </a:r>
            <a:r>
              <a:rPr lang="it-IT" dirty="0" err="1"/>
              <a:t>path</a:t>
            </a:r>
            <a:r>
              <a:rPr lang="it-IT" dirty="0"/>
              <a:t>, the </a:t>
            </a:r>
            <a:r>
              <a:rPr lang="it-IT" dirty="0" err="1"/>
              <a:t>electric</a:t>
            </a:r>
            <a:r>
              <a:rPr lang="it-IT" dirty="0"/>
              <a:t> car </a:t>
            </a:r>
            <a:r>
              <a:rPr lang="it-IT" dirty="0" err="1"/>
              <a:t>is</a:t>
            </a:r>
            <a:r>
              <a:rPr lang="it-IT" dirty="0"/>
              <a:t> going through the first 3 </a:t>
            </a:r>
            <a:r>
              <a:rPr lang="it-IT" dirty="0" err="1"/>
              <a:t>segments</a:t>
            </a:r>
            <a:r>
              <a:rPr lang="it-IT" dirty="0"/>
              <a:t> of the </a:t>
            </a:r>
            <a:r>
              <a:rPr lang="it-IT" dirty="0" err="1"/>
              <a:t>highway</a:t>
            </a:r>
            <a:r>
              <a:rPr lang="it-IT" dirty="0"/>
              <a:t> and it’s </a:t>
            </a:r>
            <a:r>
              <a:rPr lang="it-IT" dirty="0" err="1"/>
              <a:t>stopping</a:t>
            </a:r>
            <a:r>
              <a:rPr lang="it-IT" dirty="0"/>
              <a:t> to </a:t>
            </a:r>
            <a:r>
              <a:rPr lang="it-IT" dirty="0" err="1"/>
              <a:t>charge</a:t>
            </a:r>
            <a:r>
              <a:rPr lang="it-IT" dirty="0"/>
              <a:t> in the station between </a:t>
            </a:r>
            <a:r>
              <a:rPr lang="it-IT" dirty="0" err="1"/>
              <a:t>Segment</a:t>
            </a:r>
            <a:r>
              <a:rPr lang="it-IT" dirty="0"/>
              <a:t> III and IV. Then it’s going through the last </a:t>
            </a:r>
            <a:r>
              <a:rPr lang="it-IT" dirty="0" err="1"/>
              <a:t>segment</a:t>
            </a:r>
            <a:r>
              <a:rPr lang="it-IT" dirty="0"/>
              <a:t> (</a:t>
            </a:r>
            <a:r>
              <a:rPr lang="it-IT" dirty="0" err="1"/>
              <a:t>Segment</a:t>
            </a:r>
            <a:r>
              <a:rPr lang="it-IT" dirty="0"/>
              <a:t> IV) and it </a:t>
            </a:r>
            <a:r>
              <a:rPr lang="it-IT" dirty="0" err="1"/>
              <a:t>reaches</a:t>
            </a:r>
            <a:r>
              <a:rPr lang="it-IT" dirty="0"/>
              <a:t> its </a:t>
            </a:r>
            <a:r>
              <a:rPr lang="it-IT" dirty="0" err="1"/>
              <a:t>destination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By </a:t>
            </a:r>
            <a:r>
              <a:rPr lang="it-IT" dirty="0" err="1"/>
              <a:t>having</a:t>
            </a:r>
            <a:r>
              <a:rPr lang="it-IT" dirty="0"/>
              <a:t> a router after </a:t>
            </a:r>
            <a:r>
              <a:rPr lang="it-IT" dirty="0" err="1"/>
              <a:t>Segment</a:t>
            </a:r>
            <a:r>
              <a:rPr lang="it-IT" dirty="0"/>
              <a:t> I, we can test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probabilities</a:t>
            </a:r>
            <a:r>
              <a:rPr lang="it-IT" dirty="0"/>
              <a:t> of </a:t>
            </a:r>
            <a:r>
              <a:rPr lang="it-IT" dirty="0" err="1"/>
              <a:t>stopping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each station, and for each scenario we can determine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travelling</a:t>
            </a:r>
            <a:r>
              <a:rPr lang="it-IT" dirty="0"/>
              <a:t> time, in </a:t>
            </a:r>
            <a:r>
              <a:rPr lang="it-IT" dirty="0" err="1"/>
              <a:t>order</a:t>
            </a:r>
            <a:r>
              <a:rPr lang="it-IT" dirty="0"/>
              <a:t> to determine the best </a:t>
            </a:r>
            <a:r>
              <a:rPr lang="it-IT" dirty="0" err="1"/>
              <a:t>stopping</a:t>
            </a:r>
            <a:r>
              <a:rPr lang="it-IT" dirty="0"/>
              <a:t> </a:t>
            </a:r>
            <a:r>
              <a:rPr lang="it-IT" dirty="0" err="1"/>
              <a:t>probability</a:t>
            </a:r>
            <a:r>
              <a:rPr lang="it-IT" dirty="0"/>
              <a:t> </a:t>
            </a:r>
            <a:r>
              <a:rPr lang="it-IT" dirty="0" err="1"/>
              <a:t>distribution</a:t>
            </a:r>
            <a:r>
              <a:rPr lang="it-IT" dirty="0"/>
              <a:t>.</a:t>
            </a:r>
          </a:p>
          <a:p>
            <a:endParaRPr lang="it-IT" sz="1600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20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6380BA6D-2C11-637A-F148-1BDCD9B36CEC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7675462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432089" y="969670"/>
            <a:ext cx="8279820" cy="2403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considered the motion of the car as a closed system, with a single job, and the other cars competing for the process as 3 open models, one for each charging station. </a:t>
            </a:r>
          </a:p>
          <a:p>
            <a:endParaRPr lang="en-US" dirty="0"/>
          </a:p>
          <a:p>
            <a:r>
              <a:rPr lang="en-US" dirty="0"/>
              <a:t>The Interarrival Time Distributions of the other traffic cars are: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lambda = 6/60 = 0,1 cars/minute (for the first charging station)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lambda = 4/60 = 0,067 cars/minute (for the second charging station)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lambda = 5/60 = 0,0833 cars/minute (for the third charging station)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21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21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8368C3E-576D-EDCF-A2B8-50E989BB6C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347" y="3495663"/>
            <a:ext cx="8449305" cy="253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3774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AC2675E-3724-454B-33EE-464788BD396D}"/>
              </a:ext>
            </a:extLst>
          </p:cNvPr>
          <p:cNvSpPr txBox="1"/>
          <p:nvPr/>
        </p:nvSpPr>
        <p:spPr>
          <a:xfrm>
            <a:off x="159026" y="1064522"/>
            <a:ext cx="1821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1" dirty="0" err="1"/>
              <a:t>Segment</a:t>
            </a:r>
            <a:r>
              <a:rPr lang="it-IT" b="1" i="1" dirty="0"/>
              <a:t> I </a:t>
            </a:r>
            <a:r>
              <a:rPr lang="it-IT" i="1" dirty="0"/>
              <a:t>:</a:t>
            </a:r>
          </a:p>
          <a:p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9E0E35BA-A91B-06FE-9C6A-62BDCF15AB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1891" y="1188347"/>
            <a:ext cx="5640253" cy="2766693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85202047-793F-B87D-FB00-55CCA973E94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745" b="5591"/>
          <a:stretch/>
        </p:blipFill>
        <p:spPr>
          <a:xfrm>
            <a:off x="3514436" y="4063669"/>
            <a:ext cx="5375161" cy="2052795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6724D4F-9D8A-3DDF-695F-DFF0BE20F6CC}"/>
              </a:ext>
            </a:extLst>
          </p:cNvPr>
          <p:cNvSpPr txBox="1"/>
          <p:nvPr/>
        </p:nvSpPr>
        <p:spPr>
          <a:xfrm>
            <a:off x="159026" y="1694629"/>
            <a:ext cx="30612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The </a:t>
            </a:r>
            <a:r>
              <a:rPr lang="it-IT" dirty="0" err="1"/>
              <a:t>parameter</a:t>
            </a:r>
            <a:r>
              <a:rPr lang="it-IT" dirty="0"/>
              <a:t> used for the Service Time Distribution are the ones found in Matlab doing the fitting.</a:t>
            </a:r>
          </a:p>
          <a:p>
            <a:endParaRPr lang="it-IT" dirty="0"/>
          </a:p>
          <a:p>
            <a:r>
              <a:rPr lang="it-IT" dirty="0"/>
              <a:t>The Routing </a:t>
            </a:r>
            <a:r>
              <a:rPr lang="it-IT" dirty="0" err="1"/>
              <a:t>sections</a:t>
            </a:r>
            <a:r>
              <a:rPr lang="it-IT" dirty="0"/>
              <a:t> of all the </a:t>
            </a:r>
            <a:r>
              <a:rPr lang="it-IT" dirty="0" err="1"/>
              <a:t>queues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used with </a:t>
            </a:r>
            <a:r>
              <a:rPr lang="it-IT" dirty="0" err="1"/>
              <a:t>probability</a:t>
            </a:r>
            <a:r>
              <a:rPr lang="it-IT" dirty="0"/>
              <a:t> = 1 for the </a:t>
            </a:r>
            <a:r>
              <a:rPr lang="it-IT" dirty="0" err="1"/>
              <a:t>electric</a:t>
            </a:r>
            <a:r>
              <a:rPr lang="it-IT" dirty="0"/>
              <a:t> car.</a:t>
            </a:r>
          </a:p>
        </p:txBody>
      </p:sp>
    </p:spTree>
    <p:extLst>
      <p:ext uri="{BB962C8B-B14F-4D97-AF65-F5344CB8AC3E}">
        <p14:creationId xmlns:p14="http://schemas.microsoft.com/office/powerpoint/2010/main" val="2000444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23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AC2675E-3724-454B-33EE-464788BD396D}"/>
              </a:ext>
            </a:extLst>
          </p:cNvPr>
          <p:cNvSpPr txBox="1"/>
          <p:nvPr/>
        </p:nvSpPr>
        <p:spPr>
          <a:xfrm>
            <a:off x="190831" y="898690"/>
            <a:ext cx="2305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1" dirty="0" err="1"/>
              <a:t>Charging</a:t>
            </a:r>
            <a:r>
              <a:rPr lang="it-IT" b="1" i="1" dirty="0"/>
              <a:t> Station I-II :</a:t>
            </a:r>
          </a:p>
          <a:p>
            <a:endParaRPr lang="it-IT" b="1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6724D4F-9D8A-3DDF-695F-DFF0BE20F6CC}"/>
              </a:ext>
            </a:extLst>
          </p:cNvPr>
          <p:cNvSpPr txBox="1"/>
          <p:nvPr/>
        </p:nvSpPr>
        <p:spPr>
          <a:xfrm>
            <a:off x="190831" y="1255256"/>
            <a:ext cx="30214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The </a:t>
            </a:r>
            <a:r>
              <a:rPr lang="it-IT" sz="1600" dirty="0" err="1"/>
              <a:t>parameter</a:t>
            </a:r>
            <a:r>
              <a:rPr lang="it-IT" sz="1600" dirty="0"/>
              <a:t> used for the Service Time Distribution are </a:t>
            </a:r>
            <a:r>
              <a:rPr lang="it-IT" sz="1600" dirty="0" err="1"/>
              <a:t>exponential</a:t>
            </a:r>
            <a:r>
              <a:rPr lang="it-IT" sz="1600" dirty="0"/>
              <a:t> with </a:t>
            </a:r>
            <a:r>
              <a:rPr lang="it-IT" sz="1600" dirty="0" err="1"/>
              <a:t>mean</a:t>
            </a:r>
            <a:r>
              <a:rPr lang="it-IT" sz="1600" dirty="0"/>
              <a:t> = 30 minutes (the </a:t>
            </a:r>
            <a:r>
              <a:rPr lang="it-IT" sz="1600" dirty="0" err="1"/>
              <a:t>average</a:t>
            </a:r>
            <a:r>
              <a:rPr lang="it-IT" sz="1600" dirty="0"/>
              <a:t> </a:t>
            </a:r>
            <a:r>
              <a:rPr lang="it-IT" sz="1600" dirty="0" err="1"/>
              <a:t>charging</a:t>
            </a:r>
            <a:r>
              <a:rPr lang="it-IT" sz="1600" dirty="0"/>
              <a:t> time of a car).</a:t>
            </a:r>
          </a:p>
          <a:p>
            <a:endParaRPr lang="it-IT" sz="1600" dirty="0"/>
          </a:p>
          <a:p>
            <a:r>
              <a:rPr lang="it-IT" sz="1600" dirty="0"/>
              <a:t>As there are 4 </a:t>
            </a:r>
            <a:r>
              <a:rPr lang="it-IT" sz="1600" dirty="0" err="1"/>
              <a:t>chargers</a:t>
            </a:r>
            <a:r>
              <a:rPr lang="it-IT" sz="1600" dirty="0"/>
              <a:t> in the station, I set the Number of Servers </a:t>
            </a:r>
            <a:r>
              <a:rPr lang="it-IT" sz="1600" dirty="0" err="1"/>
              <a:t>equal</a:t>
            </a:r>
            <a:r>
              <a:rPr lang="it-IT" sz="1600" dirty="0"/>
              <a:t> to 4.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4DEA142-CECB-BE9D-F5A6-E2E662FCC4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1474" y="773520"/>
            <a:ext cx="5676210" cy="2757188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CE09AC8A-F21F-9644-B851-56859062D7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3547"/>
          <a:stretch/>
        </p:blipFill>
        <p:spPr>
          <a:xfrm>
            <a:off x="234301" y="3645195"/>
            <a:ext cx="2796782" cy="126494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438BF87-E3F0-562C-E409-EE37F9D2DEB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640" b="3080"/>
          <a:stretch/>
        </p:blipFill>
        <p:spPr>
          <a:xfrm>
            <a:off x="3413523" y="3665552"/>
            <a:ext cx="5612112" cy="2678406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4118791-7955-87E3-DAF6-5ED929BE291D}"/>
              </a:ext>
            </a:extLst>
          </p:cNvPr>
          <p:cNvSpPr txBox="1"/>
          <p:nvPr/>
        </p:nvSpPr>
        <p:spPr>
          <a:xfrm>
            <a:off x="190831" y="5161418"/>
            <a:ext cx="31169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I </a:t>
            </a:r>
            <a:r>
              <a:rPr lang="it-IT" sz="1600" dirty="0" err="1"/>
              <a:t>generated</a:t>
            </a:r>
            <a:r>
              <a:rPr lang="it-IT" sz="1600" dirty="0"/>
              <a:t> the </a:t>
            </a:r>
            <a:r>
              <a:rPr lang="it-IT" sz="1600" dirty="0" err="1"/>
              <a:t>traffic</a:t>
            </a:r>
            <a:r>
              <a:rPr lang="it-IT" sz="1600" dirty="0"/>
              <a:t> of the </a:t>
            </a:r>
            <a:r>
              <a:rPr lang="it-IT" sz="1600" dirty="0" err="1"/>
              <a:t>other</a:t>
            </a:r>
            <a:r>
              <a:rPr lang="it-IT" sz="1600" dirty="0"/>
              <a:t> cars from a source and I </a:t>
            </a:r>
            <a:r>
              <a:rPr lang="it-IT" sz="1600" dirty="0" err="1"/>
              <a:t>directed</a:t>
            </a:r>
            <a:r>
              <a:rPr lang="it-IT" sz="1600" dirty="0"/>
              <a:t> all to a </a:t>
            </a:r>
            <a:r>
              <a:rPr lang="it-IT" sz="1600" dirty="0" err="1"/>
              <a:t>sink</a:t>
            </a:r>
            <a:r>
              <a:rPr lang="it-IT" sz="1600" dirty="0"/>
              <a:t> after the </a:t>
            </a:r>
            <a:r>
              <a:rPr lang="it-IT" sz="1600" dirty="0" err="1"/>
              <a:t>charging</a:t>
            </a:r>
            <a:r>
              <a:rPr lang="it-IT" sz="1600" dirty="0"/>
              <a:t> station (</a:t>
            </a:r>
            <a:r>
              <a:rPr lang="it-IT" sz="1600" dirty="0" err="1"/>
              <a:t>probability</a:t>
            </a:r>
            <a:r>
              <a:rPr lang="it-IT" sz="1600" dirty="0"/>
              <a:t> to go to the sink1 = 1).</a:t>
            </a:r>
          </a:p>
        </p:txBody>
      </p:sp>
    </p:spTree>
    <p:extLst>
      <p:ext uri="{BB962C8B-B14F-4D97-AF65-F5344CB8AC3E}">
        <p14:creationId xmlns:p14="http://schemas.microsoft.com/office/powerpoint/2010/main" val="15303603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24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AC2675E-3724-454B-33EE-464788BD396D}"/>
              </a:ext>
            </a:extLst>
          </p:cNvPr>
          <p:cNvSpPr txBox="1"/>
          <p:nvPr/>
        </p:nvSpPr>
        <p:spPr>
          <a:xfrm>
            <a:off x="318053" y="898690"/>
            <a:ext cx="1821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1" dirty="0" err="1"/>
              <a:t>Segment</a:t>
            </a:r>
            <a:r>
              <a:rPr lang="it-IT" b="1" i="1" dirty="0"/>
              <a:t> II :</a:t>
            </a:r>
          </a:p>
          <a:p>
            <a:endParaRPr lang="it-IT" b="1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4ED42078-67D2-C0F6-E633-FDCEFD0FCC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8082" y="909341"/>
            <a:ext cx="5923608" cy="2914891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766E0EBA-CDB0-A8C8-CB7A-1E4BBC7A8F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18395" y="3874950"/>
            <a:ext cx="5318244" cy="259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9914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25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AC2675E-3724-454B-33EE-464788BD396D}"/>
              </a:ext>
            </a:extLst>
          </p:cNvPr>
          <p:cNvSpPr txBox="1"/>
          <p:nvPr/>
        </p:nvSpPr>
        <p:spPr>
          <a:xfrm>
            <a:off x="190831" y="898690"/>
            <a:ext cx="2425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i="1" dirty="0" err="1"/>
              <a:t>Charging</a:t>
            </a:r>
            <a:r>
              <a:rPr lang="it-IT" b="1" i="1" dirty="0"/>
              <a:t> Station II-III :</a:t>
            </a:r>
          </a:p>
          <a:p>
            <a:endParaRPr lang="it-IT" b="1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6724D4F-9D8A-3DDF-695F-DFF0BE20F6CC}"/>
              </a:ext>
            </a:extLst>
          </p:cNvPr>
          <p:cNvSpPr txBox="1"/>
          <p:nvPr/>
        </p:nvSpPr>
        <p:spPr>
          <a:xfrm>
            <a:off x="190831" y="1473067"/>
            <a:ext cx="2883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As there are 3 </a:t>
            </a:r>
            <a:r>
              <a:rPr lang="it-IT" sz="1600" dirty="0" err="1"/>
              <a:t>chargers</a:t>
            </a:r>
            <a:r>
              <a:rPr lang="it-IT" sz="1600" dirty="0"/>
              <a:t> in the station, I set the Number of Servers </a:t>
            </a:r>
            <a:r>
              <a:rPr lang="it-IT" sz="1600" dirty="0" err="1"/>
              <a:t>equal</a:t>
            </a:r>
            <a:r>
              <a:rPr lang="it-IT" sz="1600" dirty="0"/>
              <a:t> to 3.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4118791-7955-87E3-DAF6-5ED929BE291D}"/>
              </a:ext>
            </a:extLst>
          </p:cNvPr>
          <p:cNvSpPr txBox="1"/>
          <p:nvPr/>
        </p:nvSpPr>
        <p:spPr>
          <a:xfrm>
            <a:off x="190831" y="4670214"/>
            <a:ext cx="30930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Also in this case the </a:t>
            </a:r>
            <a:r>
              <a:rPr lang="it-IT" sz="1600" dirty="0" err="1"/>
              <a:t>traffic</a:t>
            </a:r>
            <a:r>
              <a:rPr lang="it-IT" sz="1600" dirty="0"/>
              <a:t> of the </a:t>
            </a:r>
            <a:r>
              <a:rPr lang="it-IT" sz="1600" dirty="0" err="1"/>
              <a:t>other</a:t>
            </a:r>
            <a:r>
              <a:rPr lang="it-IT" sz="1600" dirty="0"/>
              <a:t> cars, </a:t>
            </a:r>
            <a:r>
              <a:rPr lang="it-IT" sz="1600" dirty="0" err="1"/>
              <a:t>generated</a:t>
            </a:r>
            <a:r>
              <a:rPr lang="it-IT" sz="1600" dirty="0"/>
              <a:t> from a source, </a:t>
            </a:r>
            <a:r>
              <a:rPr lang="it-IT" sz="1600" dirty="0" err="1"/>
              <a:t>was</a:t>
            </a:r>
            <a:r>
              <a:rPr lang="it-IT" sz="1600" dirty="0"/>
              <a:t> </a:t>
            </a:r>
            <a:r>
              <a:rPr lang="it-IT" sz="1600" dirty="0" err="1"/>
              <a:t>directed</a:t>
            </a:r>
            <a:r>
              <a:rPr lang="it-IT" sz="1600" dirty="0"/>
              <a:t> </a:t>
            </a:r>
            <a:r>
              <a:rPr lang="it-IT" sz="1600" dirty="0" err="1"/>
              <a:t>entirely</a:t>
            </a:r>
            <a:r>
              <a:rPr lang="it-IT" sz="1600" dirty="0"/>
              <a:t> to a </a:t>
            </a:r>
            <a:r>
              <a:rPr lang="it-IT" sz="1600" dirty="0" err="1"/>
              <a:t>sink</a:t>
            </a:r>
            <a:r>
              <a:rPr lang="it-IT" sz="1600" dirty="0"/>
              <a:t> after the </a:t>
            </a:r>
            <a:r>
              <a:rPr lang="it-IT" sz="1600" dirty="0" err="1"/>
              <a:t>charging</a:t>
            </a:r>
            <a:r>
              <a:rPr lang="it-IT" sz="1600" dirty="0"/>
              <a:t> station (</a:t>
            </a:r>
            <a:r>
              <a:rPr lang="it-IT" sz="1600" dirty="0" err="1"/>
              <a:t>probability</a:t>
            </a:r>
            <a:r>
              <a:rPr lang="it-IT" sz="1600" dirty="0"/>
              <a:t> to go to the sink2 = 1).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0C1FAFA3-EEBA-1B83-74A6-26E6C726BFD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131" b="3539"/>
          <a:stretch/>
        </p:blipFill>
        <p:spPr>
          <a:xfrm>
            <a:off x="304930" y="2878441"/>
            <a:ext cx="2613887" cy="1313538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EFE2CAF4-98D4-5F19-F968-6C732FC679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4619" y="715803"/>
            <a:ext cx="5912069" cy="2949758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E64C861A-7054-09BC-A01E-25A50E5C4F9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139" b="6648"/>
          <a:stretch/>
        </p:blipFill>
        <p:spPr>
          <a:xfrm>
            <a:off x="3656222" y="3753200"/>
            <a:ext cx="5384047" cy="269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521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26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AC2675E-3724-454B-33EE-464788BD396D}"/>
              </a:ext>
            </a:extLst>
          </p:cNvPr>
          <p:cNvSpPr txBox="1"/>
          <p:nvPr/>
        </p:nvSpPr>
        <p:spPr>
          <a:xfrm>
            <a:off x="242040" y="898690"/>
            <a:ext cx="1821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1" dirty="0" err="1"/>
              <a:t>Segment</a:t>
            </a:r>
            <a:r>
              <a:rPr lang="it-IT" b="1" i="1" dirty="0"/>
              <a:t> III :</a:t>
            </a:r>
          </a:p>
          <a:p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8EF1206D-26D8-AE99-BAB1-8EBD36145C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8913" y="898689"/>
            <a:ext cx="6193312" cy="3021447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A39DA9E0-87CF-7070-63DD-1F5B3CC825A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672"/>
          <a:stretch/>
        </p:blipFill>
        <p:spPr>
          <a:xfrm>
            <a:off x="2713850" y="4000415"/>
            <a:ext cx="5163437" cy="243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527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27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AC2675E-3724-454B-33EE-464788BD396D}"/>
              </a:ext>
            </a:extLst>
          </p:cNvPr>
          <p:cNvSpPr txBox="1"/>
          <p:nvPr/>
        </p:nvSpPr>
        <p:spPr>
          <a:xfrm>
            <a:off x="190831" y="923702"/>
            <a:ext cx="265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1" dirty="0" err="1"/>
              <a:t>Charging</a:t>
            </a:r>
            <a:r>
              <a:rPr lang="it-IT" b="1" i="1" dirty="0"/>
              <a:t> Station III-IV :</a:t>
            </a:r>
          </a:p>
          <a:p>
            <a:endParaRPr lang="it-IT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6724D4F-9D8A-3DDF-695F-DFF0BE20F6CC}"/>
              </a:ext>
            </a:extLst>
          </p:cNvPr>
          <p:cNvSpPr txBox="1"/>
          <p:nvPr/>
        </p:nvSpPr>
        <p:spPr>
          <a:xfrm>
            <a:off x="190831" y="1473067"/>
            <a:ext cx="2883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As there are 3 </a:t>
            </a:r>
            <a:r>
              <a:rPr lang="it-IT" sz="1600" dirty="0" err="1"/>
              <a:t>chargers</a:t>
            </a:r>
            <a:r>
              <a:rPr lang="it-IT" sz="1600" dirty="0"/>
              <a:t> in the station I set the Number of Servers </a:t>
            </a:r>
            <a:r>
              <a:rPr lang="it-IT" sz="1600" dirty="0" err="1"/>
              <a:t>equal</a:t>
            </a:r>
            <a:r>
              <a:rPr lang="it-IT" sz="1600" dirty="0"/>
              <a:t> to 3.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4118791-7955-87E3-DAF6-5ED929BE291D}"/>
              </a:ext>
            </a:extLst>
          </p:cNvPr>
          <p:cNvSpPr txBox="1"/>
          <p:nvPr/>
        </p:nvSpPr>
        <p:spPr>
          <a:xfrm>
            <a:off x="174927" y="4700926"/>
            <a:ext cx="3077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Also in this case the </a:t>
            </a:r>
            <a:r>
              <a:rPr lang="it-IT" sz="1600" dirty="0" err="1"/>
              <a:t>traffic</a:t>
            </a:r>
            <a:r>
              <a:rPr lang="it-IT" sz="1600" dirty="0"/>
              <a:t> of the </a:t>
            </a:r>
            <a:r>
              <a:rPr lang="it-IT" sz="1600" dirty="0" err="1"/>
              <a:t>other</a:t>
            </a:r>
            <a:r>
              <a:rPr lang="it-IT" sz="1600" dirty="0"/>
              <a:t> cars, </a:t>
            </a:r>
            <a:r>
              <a:rPr lang="it-IT" sz="1600" dirty="0" err="1"/>
              <a:t>generated</a:t>
            </a:r>
            <a:r>
              <a:rPr lang="it-IT" sz="1600" dirty="0"/>
              <a:t> from a source, </a:t>
            </a:r>
            <a:r>
              <a:rPr lang="it-IT" sz="1600" dirty="0" err="1"/>
              <a:t>was</a:t>
            </a:r>
            <a:r>
              <a:rPr lang="it-IT" sz="1600" dirty="0"/>
              <a:t> </a:t>
            </a:r>
            <a:r>
              <a:rPr lang="it-IT" sz="1600" dirty="0" err="1"/>
              <a:t>directed</a:t>
            </a:r>
            <a:r>
              <a:rPr lang="it-IT" sz="1600" dirty="0"/>
              <a:t> </a:t>
            </a:r>
            <a:r>
              <a:rPr lang="it-IT" sz="1600" dirty="0" err="1"/>
              <a:t>entirely</a:t>
            </a:r>
            <a:r>
              <a:rPr lang="it-IT" sz="1600" dirty="0"/>
              <a:t> to a </a:t>
            </a:r>
            <a:r>
              <a:rPr lang="it-IT" sz="1600" dirty="0" err="1"/>
              <a:t>sink</a:t>
            </a:r>
            <a:r>
              <a:rPr lang="it-IT" sz="1600" dirty="0"/>
              <a:t> after the </a:t>
            </a:r>
            <a:r>
              <a:rPr lang="it-IT" sz="1600" dirty="0" err="1"/>
              <a:t>charging</a:t>
            </a:r>
            <a:r>
              <a:rPr lang="it-IT" sz="1600" dirty="0"/>
              <a:t> station (</a:t>
            </a:r>
            <a:r>
              <a:rPr lang="it-IT" sz="1600" dirty="0" err="1"/>
              <a:t>probability</a:t>
            </a:r>
            <a:r>
              <a:rPr lang="it-IT" sz="1600" dirty="0"/>
              <a:t> to go to the sink3 = 1).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70C1C29-DF41-97C8-9F50-9F700ECEA6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934" b="4157"/>
          <a:stretch/>
        </p:blipFill>
        <p:spPr>
          <a:xfrm>
            <a:off x="302196" y="2530263"/>
            <a:ext cx="2751058" cy="1399429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6B0E0824-4CF2-4866-582A-67CC13F698C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4462"/>
          <a:stretch/>
        </p:blipFill>
        <p:spPr>
          <a:xfrm>
            <a:off x="3201774" y="885820"/>
            <a:ext cx="5827357" cy="2798385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D1D189E7-55F6-AF3C-1114-C55E85D5096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081"/>
          <a:stretch/>
        </p:blipFill>
        <p:spPr>
          <a:xfrm>
            <a:off x="3640729" y="3763769"/>
            <a:ext cx="5312440" cy="267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2800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28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28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AC2675E-3724-454B-33EE-464788BD396D}"/>
              </a:ext>
            </a:extLst>
          </p:cNvPr>
          <p:cNvSpPr txBox="1"/>
          <p:nvPr/>
        </p:nvSpPr>
        <p:spPr>
          <a:xfrm>
            <a:off x="318053" y="898690"/>
            <a:ext cx="1821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1" dirty="0" err="1"/>
              <a:t>Segment</a:t>
            </a:r>
            <a:r>
              <a:rPr lang="it-IT" b="1" i="1" dirty="0"/>
              <a:t> IV :</a:t>
            </a:r>
          </a:p>
          <a:p>
            <a:endParaRPr lang="it-IT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5C9F0D5C-BE7A-1038-9825-40FAE29C837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568"/>
          <a:stretch/>
        </p:blipFill>
        <p:spPr>
          <a:xfrm>
            <a:off x="2139850" y="853825"/>
            <a:ext cx="6262802" cy="301236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DC8FBA5C-2824-61DA-71AA-4123F660D29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478" b="3307"/>
          <a:stretch/>
        </p:blipFill>
        <p:spPr>
          <a:xfrm>
            <a:off x="3120321" y="3939930"/>
            <a:ext cx="5282331" cy="250639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DCB1C34-C343-6D40-EC2A-D8DB1FB0DFE3}"/>
              </a:ext>
            </a:extLst>
          </p:cNvPr>
          <p:cNvSpPr txBox="1"/>
          <p:nvPr/>
        </p:nvSpPr>
        <p:spPr>
          <a:xfrm>
            <a:off x="82450" y="4351388"/>
            <a:ext cx="29788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I set the </a:t>
            </a:r>
            <a:r>
              <a:rPr lang="it-IT" sz="1600" dirty="0" err="1"/>
              <a:t>probability</a:t>
            </a:r>
            <a:r>
              <a:rPr lang="it-IT" sz="1600" dirty="0"/>
              <a:t> of the </a:t>
            </a:r>
            <a:r>
              <a:rPr lang="it-IT" sz="1600" dirty="0" err="1"/>
              <a:t>electric</a:t>
            </a:r>
            <a:r>
              <a:rPr lang="it-IT" sz="1600" dirty="0"/>
              <a:t> car, in the </a:t>
            </a:r>
            <a:r>
              <a:rPr lang="it-IT" sz="1600" dirty="0" err="1"/>
              <a:t>routing</a:t>
            </a:r>
            <a:r>
              <a:rPr lang="it-IT" sz="1600" dirty="0"/>
              <a:t> </a:t>
            </a:r>
            <a:r>
              <a:rPr lang="it-IT" sz="1600" dirty="0" err="1"/>
              <a:t>section</a:t>
            </a:r>
            <a:r>
              <a:rPr lang="it-IT" sz="1600" dirty="0"/>
              <a:t> of </a:t>
            </a:r>
            <a:r>
              <a:rPr lang="it-IT" sz="1600" dirty="0" err="1"/>
              <a:t>Segment</a:t>
            </a:r>
            <a:r>
              <a:rPr lang="it-IT" sz="1600" dirty="0"/>
              <a:t> IV, </a:t>
            </a:r>
            <a:r>
              <a:rPr lang="it-IT" sz="1600" dirty="0" err="1"/>
              <a:t>equal</a:t>
            </a:r>
            <a:r>
              <a:rPr lang="it-IT" sz="1600" dirty="0"/>
              <a:t> to 1 so the </a:t>
            </a:r>
            <a:r>
              <a:rPr lang="it-IT" sz="1600" dirty="0" err="1"/>
              <a:t>electric</a:t>
            </a:r>
            <a:r>
              <a:rPr lang="it-IT" sz="1600" dirty="0"/>
              <a:t> car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teleported</a:t>
            </a:r>
            <a:r>
              <a:rPr lang="it-IT" sz="1600" dirty="0"/>
              <a:t> back to the </a:t>
            </a:r>
            <a:r>
              <a:rPr lang="it-IT" sz="1600" dirty="0" err="1"/>
              <a:t>initial</a:t>
            </a:r>
            <a:r>
              <a:rPr lang="it-IT" sz="1600" dirty="0"/>
              <a:t> position to </a:t>
            </a:r>
            <a:r>
              <a:rPr lang="it-IT" sz="1600" dirty="0" err="1"/>
              <a:t>immediately</a:t>
            </a:r>
            <a:r>
              <a:rPr lang="it-IT" sz="1600" dirty="0"/>
              <a:t> start another trip.</a:t>
            </a:r>
          </a:p>
        </p:txBody>
      </p:sp>
    </p:spTree>
    <p:extLst>
      <p:ext uri="{BB962C8B-B14F-4D97-AF65-F5344CB8AC3E}">
        <p14:creationId xmlns:p14="http://schemas.microsoft.com/office/powerpoint/2010/main" val="2948651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29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29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8E8360C5-F685-1394-CC8B-494B84FFF0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202" y="3596860"/>
            <a:ext cx="8727596" cy="1931744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F4AE886-BE86-ABA6-4268-75C3B97DE7FD}"/>
              </a:ext>
            </a:extLst>
          </p:cNvPr>
          <p:cNvSpPr txBox="1"/>
          <p:nvPr/>
        </p:nvSpPr>
        <p:spPr>
          <a:xfrm>
            <a:off x="208202" y="1049491"/>
            <a:ext cx="78161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Performance </a:t>
            </a:r>
            <a:r>
              <a:rPr lang="it-IT" dirty="0" err="1"/>
              <a:t>indices</a:t>
            </a:r>
            <a:r>
              <a:rPr lang="it-IT" dirty="0"/>
              <a:t> </a:t>
            </a:r>
            <a:r>
              <a:rPr lang="it-IT" dirty="0" err="1"/>
              <a:t>collected</a:t>
            </a:r>
            <a:r>
              <a:rPr lang="it-IT" dirty="0"/>
              <a:t> and </a:t>
            </a:r>
            <a:r>
              <a:rPr lang="it-IT" dirty="0" err="1"/>
              <a:t>plotted</a:t>
            </a:r>
            <a:r>
              <a:rPr lang="it-IT" dirty="0"/>
              <a:t> by the </a:t>
            </a: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engine</a:t>
            </a:r>
            <a:r>
              <a:rPr lang="it-IT" dirty="0"/>
              <a:t>:</a:t>
            </a:r>
          </a:p>
          <a:p>
            <a:endParaRPr lang="it-IT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System </a:t>
            </a:r>
            <a:r>
              <a:rPr lang="it-IT" dirty="0" err="1"/>
              <a:t>Response</a:t>
            </a:r>
            <a:r>
              <a:rPr lang="it-IT" dirty="0"/>
              <a:t> Time for </a:t>
            </a:r>
            <a:r>
              <a:rPr lang="it-IT" dirty="0" err="1"/>
              <a:t>ElectricCar</a:t>
            </a:r>
            <a:r>
              <a:rPr lang="it-IT" dirty="0"/>
              <a:t> class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/>
              <a:t>Charging</a:t>
            </a:r>
            <a:r>
              <a:rPr lang="it-IT" dirty="0"/>
              <a:t> Station I-II </a:t>
            </a:r>
            <a:r>
              <a:rPr lang="it-IT" dirty="0" err="1"/>
              <a:t>Response</a:t>
            </a:r>
            <a:r>
              <a:rPr lang="it-IT" dirty="0"/>
              <a:t> Time of All classes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/>
              <a:t>Charging</a:t>
            </a:r>
            <a:r>
              <a:rPr lang="it-IT" dirty="0"/>
              <a:t> Station I-II </a:t>
            </a:r>
            <a:r>
              <a:rPr lang="it-IT" dirty="0" err="1"/>
              <a:t>Response</a:t>
            </a:r>
            <a:r>
              <a:rPr lang="it-IT" dirty="0"/>
              <a:t> Time of All classes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/>
              <a:t>Charging</a:t>
            </a:r>
            <a:r>
              <a:rPr lang="it-IT" dirty="0"/>
              <a:t> Station I-II </a:t>
            </a:r>
            <a:r>
              <a:rPr lang="it-IT" dirty="0" err="1"/>
              <a:t>Response</a:t>
            </a:r>
            <a:r>
              <a:rPr lang="it-IT" dirty="0"/>
              <a:t> Time of All classes</a:t>
            </a:r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00749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7550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A9A509CB-683C-3422-078A-F94F2E185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57CC33F4-9464-21DF-85E2-730725C3C4EC}"/>
                  </a:ext>
                </a:extLst>
              </p14:cNvPr>
              <p14:cNvContentPartPr/>
              <p14:nvPr/>
            </p14:nvContentPartPr>
            <p14:xfrm>
              <a:off x="18970" y="6678344"/>
              <a:ext cx="689040" cy="12888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57CC33F4-9464-21DF-85E2-730725C3C4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3670" y="6615344"/>
                <a:ext cx="814680" cy="25452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D182352-8848-5C65-62D7-F12BF0910FD4}"/>
              </a:ext>
            </a:extLst>
          </p:cNvPr>
          <p:cNvSpPr txBox="1"/>
          <p:nvPr/>
        </p:nvSpPr>
        <p:spPr>
          <a:xfrm>
            <a:off x="512675" y="804163"/>
            <a:ext cx="7323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travelling times of the four segments, is distributed according to the following traces [all times are expressed in minutes]:</a:t>
            </a:r>
            <a:endParaRPr lang="it-IT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FC36393E-97DF-1D00-75EB-C25A4145C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675" y="1518126"/>
            <a:ext cx="4905955" cy="1655384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E9AC7C-2098-7F6F-3B5A-5B92BFBC3A84}"/>
              </a:ext>
            </a:extLst>
          </p:cNvPr>
          <p:cNvSpPr txBox="1"/>
          <p:nvPr/>
        </p:nvSpPr>
        <p:spPr>
          <a:xfrm>
            <a:off x="512675" y="3262325"/>
            <a:ext cx="84643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• Charging time are exponentially distributed, according to an exponential distribution, with an average of 30 minutes. </a:t>
            </a:r>
          </a:p>
          <a:p>
            <a:r>
              <a:rPr lang="en-US" dirty="0"/>
              <a:t>• The request rate by other cars at the station, and the number of chargers, is given in the following table. </a:t>
            </a:r>
          </a:p>
          <a:p>
            <a:r>
              <a:rPr lang="en-US" dirty="0"/>
              <a:t>• A station is identified by the number of the segments it is between.</a:t>
            </a:r>
            <a:endParaRPr lang="it-IT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1F9DE16E-E055-C61E-51D3-B4D4DF25DB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675" y="4778340"/>
            <a:ext cx="5963182" cy="156076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D0CC81F2-7F53-ABAA-9E87-8F974ECEA961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5558611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89431" y="793995"/>
            <a:ext cx="4163786" cy="2839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 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 having routing probabilities: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prob(path 1) = 0,33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prob(path 2) = 0,33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prob(path 3) = 0,34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this scenario we obtain an Average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Travelling Time of 91,3549 minutes.</a:t>
            </a:r>
          </a:p>
          <a:p>
            <a:endParaRPr lang="en-US" sz="2000" dirty="0"/>
          </a:p>
          <a:p>
            <a:endParaRPr lang="it-IT" sz="2400" dirty="0">
              <a:solidFill>
                <a:srgbClr val="FF0000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30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30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896E790-C0E5-589C-643F-66A26E0421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9708"/>
          <a:stretch/>
        </p:blipFill>
        <p:spPr>
          <a:xfrm>
            <a:off x="2297927" y="5010132"/>
            <a:ext cx="6689121" cy="150993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B7894FC-B0D0-9D32-AB6C-8AA028A593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9824" y="898690"/>
            <a:ext cx="5467224" cy="4105836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CA3D60BD-5A0B-127C-5452-02E89E183B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6952" y="2934949"/>
            <a:ext cx="2836897" cy="202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3575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89431" y="797953"/>
            <a:ext cx="4163786" cy="2931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SIMULATION 2)</a:t>
            </a:r>
          </a:p>
          <a:p>
            <a:endParaRPr lang="en-US" sz="1050" dirty="0"/>
          </a:p>
          <a:p>
            <a:r>
              <a:rPr lang="en-US" sz="1600" dirty="0"/>
              <a:t>Simulation having routing probabilities:</a:t>
            </a:r>
          </a:p>
          <a:p>
            <a:r>
              <a:rPr lang="en-US" sz="1600" dirty="0"/>
              <a:t>prob(path 1) = 0,5</a:t>
            </a:r>
          </a:p>
          <a:p>
            <a:r>
              <a:rPr lang="en-US" sz="1600" dirty="0"/>
              <a:t>prob(path 2) = 0,5</a:t>
            </a:r>
          </a:p>
          <a:p>
            <a:r>
              <a:rPr lang="en-US" sz="1600" dirty="0"/>
              <a:t>prob(path 3) = 0</a:t>
            </a:r>
          </a:p>
          <a:p>
            <a:endParaRPr lang="en-US" sz="1200" dirty="0"/>
          </a:p>
          <a:p>
            <a:r>
              <a:rPr lang="en-US" sz="1600" dirty="0"/>
              <a:t>In this scenario we obtain an Average</a:t>
            </a:r>
          </a:p>
          <a:p>
            <a:r>
              <a:rPr lang="en-US" sz="1600" dirty="0"/>
              <a:t>Travelling Time of 82,0175 minutes.</a:t>
            </a:r>
          </a:p>
          <a:p>
            <a:endParaRPr lang="en-US" sz="2000" dirty="0"/>
          </a:p>
          <a:p>
            <a:endParaRPr lang="it-IT" sz="2400" dirty="0">
              <a:solidFill>
                <a:srgbClr val="FF0000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31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31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6EFD7CA3-B75B-64FF-60E1-E7EC68319C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204" r="1569"/>
          <a:stretch/>
        </p:blipFill>
        <p:spPr>
          <a:xfrm>
            <a:off x="177866" y="2919165"/>
            <a:ext cx="3034461" cy="2103378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27FCE4F6-E889-568F-A071-BED93AB08B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6954" y="797953"/>
            <a:ext cx="5604596" cy="4200103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32998560-252B-3AB4-4AFA-94BEBA4C1A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35249" y="5047030"/>
            <a:ext cx="6326301" cy="150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73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57957" y="758648"/>
            <a:ext cx="4163786" cy="2931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SIMULATION 3)</a:t>
            </a:r>
          </a:p>
          <a:p>
            <a:endParaRPr lang="en-US" sz="1050" dirty="0"/>
          </a:p>
          <a:p>
            <a:r>
              <a:rPr lang="en-US" sz="1600" dirty="0"/>
              <a:t>Simulation having routing probabilities:</a:t>
            </a:r>
          </a:p>
          <a:p>
            <a:r>
              <a:rPr lang="en-US" sz="1600" dirty="0"/>
              <a:t>prob(path 1) = 0</a:t>
            </a:r>
          </a:p>
          <a:p>
            <a:r>
              <a:rPr lang="en-US" sz="1600" dirty="0"/>
              <a:t>prob(path 2) = 0,5</a:t>
            </a:r>
          </a:p>
          <a:p>
            <a:r>
              <a:rPr lang="en-US" sz="1600" dirty="0"/>
              <a:t>prob(path 3) = 0,5</a:t>
            </a:r>
          </a:p>
          <a:p>
            <a:endParaRPr lang="en-US" sz="1200" dirty="0"/>
          </a:p>
          <a:p>
            <a:r>
              <a:rPr lang="en-US" sz="1600" dirty="0"/>
              <a:t>In this scenario we obtain an Average</a:t>
            </a:r>
          </a:p>
          <a:p>
            <a:r>
              <a:rPr lang="en-US" sz="1600" dirty="0"/>
              <a:t>Travelling Time of 95,5215 minutes.</a:t>
            </a:r>
          </a:p>
          <a:p>
            <a:endParaRPr lang="en-US" sz="2000" dirty="0"/>
          </a:p>
          <a:p>
            <a:endParaRPr lang="it-IT" sz="2400" dirty="0">
              <a:solidFill>
                <a:srgbClr val="FF0000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32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32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835BCA4-6400-62AB-263A-8DC9C2EAF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563" y="2898004"/>
            <a:ext cx="2955445" cy="1999544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D51E9A86-73D1-3D9F-D796-D7F68786DE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8069" y="4948164"/>
            <a:ext cx="7060758" cy="159546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EA1A4528-DC15-D2D9-E49B-2ED9DC6533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92818" y="964907"/>
            <a:ext cx="5616009" cy="395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432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57957" y="758648"/>
            <a:ext cx="4163786" cy="2931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SIMULATION 4)</a:t>
            </a:r>
          </a:p>
          <a:p>
            <a:endParaRPr lang="en-US" sz="1050" dirty="0"/>
          </a:p>
          <a:p>
            <a:r>
              <a:rPr lang="en-US" sz="1600" dirty="0"/>
              <a:t>Simulation having routing probabilities:</a:t>
            </a:r>
          </a:p>
          <a:p>
            <a:r>
              <a:rPr lang="en-US" sz="1600" dirty="0"/>
              <a:t>prob(path 1) = 0,5</a:t>
            </a:r>
          </a:p>
          <a:p>
            <a:r>
              <a:rPr lang="en-US" sz="1600" dirty="0"/>
              <a:t>prob(path 2) = 0</a:t>
            </a:r>
          </a:p>
          <a:p>
            <a:r>
              <a:rPr lang="en-US" sz="1600" dirty="0"/>
              <a:t>prob(path 3) = 0,5</a:t>
            </a:r>
          </a:p>
          <a:p>
            <a:endParaRPr lang="en-US" sz="1200" dirty="0"/>
          </a:p>
          <a:p>
            <a:r>
              <a:rPr lang="en-US" sz="1600" dirty="0"/>
              <a:t>In this scenario we obtain an Average</a:t>
            </a:r>
          </a:p>
          <a:p>
            <a:r>
              <a:rPr lang="en-US" sz="1600" dirty="0"/>
              <a:t>Travelling Time of 96,0131 minutes.</a:t>
            </a:r>
          </a:p>
          <a:p>
            <a:endParaRPr lang="en-US" sz="2000" dirty="0"/>
          </a:p>
          <a:p>
            <a:endParaRPr lang="it-IT" sz="2400" dirty="0">
              <a:solidFill>
                <a:srgbClr val="FF0000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33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33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5FC8F145-8524-C272-A32C-2306328CB4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173" y="2874890"/>
            <a:ext cx="2918128" cy="1977237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E9B9690-3081-8D2D-BCD6-2B318825F2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9062" y="827533"/>
            <a:ext cx="5589766" cy="4046688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505F22DA-E07F-D3B9-4C14-0E31A6A818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5257" y="4956990"/>
            <a:ext cx="7394713" cy="159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9234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57957" y="758648"/>
            <a:ext cx="4163786" cy="2931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SIMULATION 5)</a:t>
            </a:r>
          </a:p>
          <a:p>
            <a:endParaRPr lang="en-US" sz="1050" dirty="0"/>
          </a:p>
          <a:p>
            <a:r>
              <a:rPr lang="en-US" sz="1600" dirty="0"/>
              <a:t>Simulation having routing probabilities:</a:t>
            </a:r>
          </a:p>
          <a:p>
            <a:r>
              <a:rPr lang="en-US" sz="1600" dirty="0"/>
              <a:t>prob(path 1) = 1</a:t>
            </a:r>
          </a:p>
          <a:p>
            <a:r>
              <a:rPr lang="en-US" sz="1600" dirty="0"/>
              <a:t>prob(path 2) = 0</a:t>
            </a:r>
          </a:p>
          <a:p>
            <a:r>
              <a:rPr lang="en-US" sz="1600" dirty="0"/>
              <a:t>prob(path 3) = 0</a:t>
            </a:r>
          </a:p>
          <a:p>
            <a:endParaRPr lang="en-US" sz="1200" dirty="0"/>
          </a:p>
          <a:p>
            <a:r>
              <a:rPr lang="en-US" sz="1600" dirty="0"/>
              <a:t>In this scenario we obtain an Average</a:t>
            </a:r>
          </a:p>
          <a:p>
            <a:r>
              <a:rPr lang="en-US" sz="1600" dirty="0"/>
              <a:t>Travelling Time of 82,7946 minutes.</a:t>
            </a:r>
          </a:p>
          <a:p>
            <a:endParaRPr lang="en-US" sz="2000" dirty="0"/>
          </a:p>
          <a:p>
            <a:endParaRPr lang="it-IT" sz="2400" dirty="0">
              <a:solidFill>
                <a:srgbClr val="FF0000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34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34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6EF9D60-0EBF-2CD4-0388-09DEA43FD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172" y="2837314"/>
            <a:ext cx="3074026" cy="197955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BEFEA999-4492-AEB9-D3CC-06F59FA55F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9061" y="780068"/>
            <a:ext cx="5589767" cy="4083623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23660068-3D6B-080F-C704-71843BBDD4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2938" y="4888561"/>
            <a:ext cx="7855889" cy="163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7342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57957" y="758648"/>
            <a:ext cx="4163786" cy="2931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SIMULATION 6)</a:t>
            </a:r>
          </a:p>
          <a:p>
            <a:endParaRPr lang="en-US" sz="1050" dirty="0"/>
          </a:p>
          <a:p>
            <a:r>
              <a:rPr lang="en-US" sz="1600" dirty="0"/>
              <a:t>Simulation having routing probabilities:</a:t>
            </a:r>
          </a:p>
          <a:p>
            <a:r>
              <a:rPr lang="en-US" sz="1600" dirty="0"/>
              <a:t>prob(path 1) = 0</a:t>
            </a:r>
          </a:p>
          <a:p>
            <a:r>
              <a:rPr lang="en-US" sz="1600" dirty="0"/>
              <a:t>prob(path 2) = 1</a:t>
            </a:r>
          </a:p>
          <a:p>
            <a:r>
              <a:rPr lang="en-US" sz="1600" dirty="0"/>
              <a:t>prob(path 3) = 0</a:t>
            </a:r>
          </a:p>
          <a:p>
            <a:endParaRPr lang="en-US" sz="1200" dirty="0"/>
          </a:p>
          <a:p>
            <a:r>
              <a:rPr lang="en-US" sz="1600" dirty="0"/>
              <a:t>In this scenario we obtain an average</a:t>
            </a:r>
          </a:p>
          <a:p>
            <a:r>
              <a:rPr lang="en-US" sz="1600" dirty="0"/>
              <a:t>Travelling time of 81,2512 minutes.</a:t>
            </a:r>
          </a:p>
          <a:p>
            <a:endParaRPr lang="en-US" sz="2000" dirty="0"/>
          </a:p>
          <a:p>
            <a:endParaRPr lang="it-IT" sz="2400" dirty="0">
              <a:solidFill>
                <a:srgbClr val="FF0000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35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35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AF00B065-BA46-340C-BEE7-D0BA9EE031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171" y="2869165"/>
            <a:ext cx="3077275" cy="1965396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E83C78CF-AADF-2D51-8E43-5C87D94B9E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7012" y="820629"/>
            <a:ext cx="5581815" cy="4040932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35BF68C9-4BFD-325A-9BF4-72FE48BC71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3731" y="4899233"/>
            <a:ext cx="8216438" cy="164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7688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65244" y="758360"/>
            <a:ext cx="4163786" cy="2931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SIMULATION 7)</a:t>
            </a:r>
          </a:p>
          <a:p>
            <a:endParaRPr lang="en-US" sz="1050" dirty="0"/>
          </a:p>
          <a:p>
            <a:r>
              <a:rPr lang="en-US" sz="1600" dirty="0"/>
              <a:t>Simulation having routing probabilities:</a:t>
            </a:r>
          </a:p>
          <a:p>
            <a:r>
              <a:rPr lang="en-US" sz="1600" dirty="0"/>
              <a:t>prob(path 1) = 0</a:t>
            </a:r>
          </a:p>
          <a:p>
            <a:r>
              <a:rPr lang="en-US" sz="1600" dirty="0"/>
              <a:t>prob(path 2) = 0</a:t>
            </a:r>
          </a:p>
          <a:p>
            <a:r>
              <a:rPr lang="en-US" sz="1600" dirty="0"/>
              <a:t>prob(path 3) = 1</a:t>
            </a:r>
          </a:p>
          <a:p>
            <a:endParaRPr lang="en-US" sz="1200" dirty="0"/>
          </a:p>
          <a:p>
            <a:r>
              <a:rPr lang="en-US" sz="1600" dirty="0"/>
              <a:t>In this scenario we obtain an average</a:t>
            </a:r>
          </a:p>
          <a:p>
            <a:r>
              <a:rPr lang="en-US" sz="1600" dirty="0"/>
              <a:t>travelling time of 110,9884 minutes</a:t>
            </a:r>
          </a:p>
          <a:p>
            <a:endParaRPr lang="en-US" sz="2000" dirty="0"/>
          </a:p>
          <a:p>
            <a:endParaRPr lang="it-IT" sz="2400" dirty="0">
              <a:solidFill>
                <a:srgbClr val="FF0000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36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36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50193D3-8B71-362D-BD6E-AED60E81D6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50" y="2866787"/>
            <a:ext cx="3215431" cy="1948468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6ED4E90B-1D5A-29D5-A7E3-505803178B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0543" y="758360"/>
            <a:ext cx="5581007" cy="4056895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1F0E3612-4292-03A7-6711-124CB520F7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15979" y="4846822"/>
            <a:ext cx="6445571" cy="169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6063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60026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477894" y="1455230"/>
            <a:ext cx="8188211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best stopping probability distribution, between the 7 different scenario tested is:</a:t>
            </a:r>
          </a:p>
          <a:p>
            <a:pPr algn="ctr"/>
            <a:r>
              <a:rPr lang="en-US" dirty="0"/>
              <a:t> 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prob(path 1) = 0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prob(path 2) = 1</a:t>
            </a:r>
          </a:p>
          <a:p>
            <a:pPr algn="ctr">
              <a:lnSpc>
                <a:spcPct val="200000"/>
              </a:lnSpc>
            </a:pPr>
            <a:r>
              <a:rPr lang="en-US" dirty="0"/>
              <a:t>prob(path 3) = 0</a:t>
            </a:r>
          </a:p>
          <a:p>
            <a:pPr algn="ctr">
              <a:lnSpc>
                <a:spcPct val="200000"/>
              </a:lnSpc>
            </a:pPr>
            <a:endParaRPr lang="en-US" dirty="0"/>
          </a:p>
          <a:p>
            <a:pPr algn="ctr">
              <a:lnSpc>
                <a:spcPct val="150000"/>
              </a:lnSpc>
            </a:pPr>
            <a:r>
              <a:rPr lang="en-US" dirty="0"/>
              <a:t>So the best stopping probably is to stop at Charging Station II-III with prob = 1. </a:t>
            </a:r>
          </a:p>
          <a:p>
            <a:pPr algn="ctr"/>
            <a:endParaRPr lang="en-US" dirty="0"/>
          </a:p>
          <a:p>
            <a:pPr algn="ctr"/>
            <a:r>
              <a:rPr lang="en-US" sz="1700" dirty="0"/>
              <a:t>With these stopping probabilities, the average travelling time is 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81,2512 minutes                (1 hour and 35 minutes) and its confidential interval is [min: 80,1111, max:82,3914].</a:t>
            </a:r>
            <a:endParaRPr lang="en-US" sz="1700" dirty="0"/>
          </a:p>
          <a:p>
            <a:endParaRPr lang="en-US" sz="2000" dirty="0"/>
          </a:p>
          <a:p>
            <a:endParaRPr lang="it-IT" sz="2400" dirty="0">
              <a:solidFill>
                <a:srgbClr val="FF0000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37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24E21-D6E3-767D-2A57-968051EE484B}"/>
              </a:ext>
            </a:extLst>
          </p:cNvPr>
          <p:cNvSpPr txBox="1"/>
          <p:nvPr/>
        </p:nvSpPr>
        <p:spPr>
          <a:xfrm>
            <a:off x="7951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2174436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7550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A9A509CB-683C-3422-078A-F94F2E185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57CC33F4-9464-21DF-85E2-730725C3C4EC}"/>
                  </a:ext>
                </a:extLst>
              </p14:cNvPr>
              <p14:cNvContentPartPr/>
              <p14:nvPr/>
            </p14:nvContentPartPr>
            <p14:xfrm>
              <a:off x="18970" y="6678344"/>
              <a:ext cx="689040" cy="12888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57CC33F4-9464-21DF-85E2-730725C3C4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4063" y="6615344"/>
                <a:ext cx="814746" cy="25452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D182352-8848-5C65-62D7-F12BF0910FD4}"/>
              </a:ext>
            </a:extLst>
          </p:cNvPr>
          <p:cNvSpPr txBox="1"/>
          <p:nvPr/>
        </p:nvSpPr>
        <p:spPr>
          <a:xfrm>
            <a:off x="550536" y="968211"/>
            <a:ext cx="80429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• Determine the </a:t>
            </a:r>
            <a:r>
              <a:rPr lang="en-US" b="1" dirty="0"/>
              <a:t>best stopping probability distribution</a:t>
            </a:r>
            <a:r>
              <a:rPr lang="en-US" dirty="0"/>
              <a:t>: test a few alternatives of probabilities of stopping at each station, and for each scenario determine the average travelling time.</a:t>
            </a:r>
          </a:p>
          <a:p>
            <a:endParaRPr lang="en-US" dirty="0"/>
          </a:p>
          <a:p>
            <a:r>
              <a:rPr lang="en-US" dirty="0"/>
              <a:t>• Hint: the motion of the car can be considered as a closed system, with a single job, where the car once it has completed its course, it is teleported back to the initial position to immediately start another trip. </a:t>
            </a:r>
          </a:p>
          <a:p>
            <a:endParaRPr lang="en-US" dirty="0"/>
          </a:p>
          <a:p>
            <a:r>
              <a:rPr lang="en-US" dirty="0"/>
              <a:t>• Other cars competing for the charger, can be seen as an open process.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EC8D5A1-B036-1DA1-4D18-D9FC78C2C8A8}"/>
              </a:ext>
            </a:extLst>
          </p:cNvPr>
          <p:cNvSpPr txBox="1"/>
          <p:nvPr/>
        </p:nvSpPr>
        <p:spPr>
          <a:xfrm>
            <a:off x="550536" y="3759217"/>
            <a:ext cx="82903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1" dirty="0"/>
              <a:t>My Approach</a:t>
            </a:r>
            <a:r>
              <a:rPr lang="it-IT" b="1" dirty="0"/>
              <a:t>:</a:t>
            </a:r>
          </a:p>
          <a:p>
            <a:endParaRPr lang="it-IT" dirty="0"/>
          </a:p>
          <a:p>
            <a:r>
              <a:rPr lang="en-US" b="0" i="0" dirty="0">
                <a:effectLst/>
              </a:rPr>
              <a:t>Initially, I attempted to model this issue by experimenting with various distributions for each trace using </a:t>
            </a:r>
            <a:r>
              <a:rPr lang="en-US" b="0" i="0" dirty="0" err="1">
                <a:effectLst/>
              </a:rPr>
              <a:t>Matlab</a:t>
            </a:r>
            <a:r>
              <a:rPr lang="en-US" b="0" i="0" dirty="0">
                <a:effectLst/>
              </a:rPr>
              <a:t>, aiming to identify the ones that best matched the samples.</a:t>
            </a:r>
          </a:p>
          <a:p>
            <a:endParaRPr lang="en-US" dirty="0"/>
          </a:p>
          <a:p>
            <a:r>
              <a:rPr lang="en-US" dirty="0"/>
              <a:t>To obtain the most precise result I tested 6 different distributions: Uniform, Exponential, Erlang, Hypo Exponential, Weibull and Pareto (Hyper Exponential couldn’t be used because the </a:t>
            </a:r>
            <a:r>
              <a:rPr lang="en-US" dirty="0" err="1"/>
              <a:t>CoV</a:t>
            </a:r>
            <a:r>
              <a:rPr lang="en-US" dirty="0"/>
              <a:t> of all the traces was &lt; 1).</a:t>
            </a:r>
            <a:endParaRPr lang="it-IT" dirty="0"/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F02D18D-5206-9544-CE04-81767BE18517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061450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7550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248036" y="753735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</a:t>
            </a:r>
            <a:r>
              <a:rPr lang="en-US" b="1" dirty="0"/>
              <a:t>Trace 1</a:t>
            </a:r>
            <a:r>
              <a:rPr lang="en-US" dirty="0"/>
              <a:t>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14650" y="6685004"/>
              <a:ext cx="685800" cy="13572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48383" y="6622004"/>
                <a:ext cx="811506" cy="26136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D905A7C0-D121-4EE8-6D40-DD3345D4FEC0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5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622E54A-E1A0-B96D-D1BA-071C6FEB8660}"/>
              </a:ext>
            </a:extLst>
          </p:cNvPr>
          <p:cNvSpPr txBox="1"/>
          <p:nvPr/>
        </p:nvSpPr>
        <p:spPr>
          <a:xfrm>
            <a:off x="248036" y="1140312"/>
            <a:ext cx="3278935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i="1" dirty="0" err="1"/>
              <a:t>Uniform</a:t>
            </a:r>
            <a:r>
              <a:rPr lang="it-IT" sz="1600" i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a = 3.174544069688094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b = 10.844969751111904</a:t>
            </a:r>
          </a:p>
          <a:p>
            <a:endParaRPr lang="it-IT" sz="1100" dirty="0"/>
          </a:p>
          <a:p>
            <a:r>
              <a:rPr lang="it-IT" sz="1600" i="1" dirty="0" err="1"/>
              <a:t>Exponential</a:t>
            </a:r>
            <a:r>
              <a:rPr lang="it-IT" sz="1600" i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lambda = 0.142658299393572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100" dirty="0"/>
          </a:p>
          <a:p>
            <a:r>
              <a:rPr lang="it-IT" sz="1600" i="1" dirty="0"/>
              <a:t>Erlang: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k =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lambda = 1.426582993935715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100" dirty="0"/>
          </a:p>
          <a:p>
            <a:r>
              <a:rPr lang="it-IT" sz="1600" i="1" dirty="0"/>
              <a:t>Hypo </a:t>
            </a:r>
            <a:r>
              <a:rPr lang="it-IT" sz="1600" i="1" dirty="0" err="1"/>
              <a:t>Exponential</a:t>
            </a:r>
            <a:r>
              <a:rPr lang="it-IT" sz="1600" i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lambda 1 = 0.285317013770477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lambda 2 = 0.285316189105212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100" dirty="0"/>
          </a:p>
          <a:p>
            <a:r>
              <a:rPr lang="it-IT" sz="1600" i="1" dirty="0" err="1"/>
              <a:t>Weibull</a:t>
            </a:r>
            <a:r>
              <a:rPr lang="it-IT" sz="1600" i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k = 3.507051598714520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lambda = 7.789975586826717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100" dirty="0"/>
          </a:p>
          <a:p>
            <a:r>
              <a:rPr lang="it-IT" sz="1600" i="1" dirty="0"/>
              <a:t>Pareto: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 = 3.504878421145154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alpha =  2.00020010001112</a:t>
            </a:r>
          </a:p>
          <a:p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3946C7DE-AEEF-A69B-CB99-879D55BD11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7607" y="1574237"/>
            <a:ext cx="5558820" cy="453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28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7550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89430" y="724974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Trace 1: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14650" y="6685004"/>
              <a:ext cx="685800" cy="13572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48383" y="6622004"/>
                <a:ext cx="811506" cy="26136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D905A7C0-D121-4EE8-6D40-DD3345D4FEC0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6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4D650BE-FF8E-415C-BB18-C2AA92A3B3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50" y="1326932"/>
            <a:ext cx="9144000" cy="480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096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8365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89430" y="724974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Trace 1: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14650" y="6685004"/>
              <a:ext cx="685800" cy="13572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48383" y="6622004"/>
                <a:ext cx="811506" cy="26136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D905A7C0-D121-4EE8-6D40-DD3345D4FEC0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7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92C8615-3A26-36F9-0763-4417F9CA12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3757" y="1124315"/>
            <a:ext cx="6996486" cy="367735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C1CA79B-34B6-B8BA-535B-1BE39017D271}"/>
              </a:ext>
            </a:extLst>
          </p:cNvPr>
          <p:cNvSpPr txBox="1"/>
          <p:nvPr/>
        </p:nvSpPr>
        <p:spPr>
          <a:xfrm>
            <a:off x="184416" y="4898328"/>
            <a:ext cx="85907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Taking</a:t>
            </a:r>
            <a:r>
              <a:rPr lang="it-IT" dirty="0"/>
              <a:t> a </a:t>
            </a:r>
            <a:r>
              <a:rPr lang="it-IT" dirty="0" err="1"/>
              <a:t>closer</a:t>
            </a:r>
            <a:r>
              <a:rPr lang="it-IT" dirty="0"/>
              <a:t> look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empirical</a:t>
            </a:r>
            <a:r>
              <a:rPr lang="it-IT" dirty="0"/>
              <a:t> and Erlang, we can see that the Erlang </a:t>
            </a:r>
            <a:r>
              <a:rPr lang="it-IT" dirty="0" err="1"/>
              <a:t>distribution</a:t>
            </a:r>
            <a:r>
              <a:rPr lang="it-IT" dirty="0"/>
              <a:t> </a:t>
            </a:r>
            <a:r>
              <a:rPr lang="it-IT" dirty="0" err="1"/>
              <a:t>fits</a:t>
            </a:r>
            <a:r>
              <a:rPr lang="it-IT" dirty="0"/>
              <a:t> the best the samples of Trace 1. </a:t>
            </a:r>
          </a:p>
          <a:p>
            <a:r>
              <a:rPr lang="it-IT" dirty="0" err="1"/>
              <a:t>Parameters</a:t>
            </a:r>
            <a:r>
              <a:rPr lang="it-IT" dirty="0"/>
              <a:t> of Erlang: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k =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lambda = 1.426582993935715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60825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12055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212374" y="725353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</a:t>
            </a:r>
            <a:r>
              <a:rPr lang="en-US" b="1" dirty="0"/>
              <a:t>Trace 2</a:t>
            </a:r>
            <a:r>
              <a:rPr lang="en-US" dirty="0"/>
              <a:t>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8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14650" y="6685004"/>
              <a:ext cx="685800" cy="13572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48383" y="6622004"/>
                <a:ext cx="811506" cy="26136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D905A7C0-D121-4EE8-6D40-DD3345D4FEC0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8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F3E7869-4462-2F64-C3F2-9944831C0963}"/>
              </a:ext>
            </a:extLst>
          </p:cNvPr>
          <p:cNvSpPr txBox="1"/>
          <p:nvPr/>
        </p:nvSpPr>
        <p:spPr>
          <a:xfrm>
            <a:off x="212374" y="1088287"/>
            <a:ext cx="4641978" cy="5124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Uniform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= 4.032817066619868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= 14.972156553780168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Exponential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= 0.105235610422168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Erlang: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 = </a:t>
            </a:r>
            <a:r>
              <a:rPr lang="it-IT" sz="1600" dirty="0">
                <a:solidFill>
                  <a:prstClr val="black"/>
                </a:solidFill>
                <a:latin typeface="Calibri" panose="020F0502020204030204"/>
              </a:rPr>
              <a:t>9</a:t>
            </a:r>
            <a:endParaRPr kumimoji="0" lang="it-IT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= 0.947120493799513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Hypo </a:t>
            </a: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Exponential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1 = 0.210471526967602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2 = 0.210470918631789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Weibull</a:t>
            </a: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 : 3.504878421145154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lambda : 10.591088205750287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it-IT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Pareto: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 : 5.507498933340573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alpha :  2.378602164287453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C271714-43EC-2145-5783-BFCDDD47A0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4027" y="1368807"/>
            <a:ext cx="5664678" cy="461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241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128D5-2CED-F5BC-59CA-21D449300722}"/>
              </a:ext>
            </a:extLst>
          </p:cNvPr>
          <p:cNvSpPr txBox="1"/>
          <p:nvPr/>
        </p:nvSpPr>
        <p:spPr>
          <a:xfrm>
            <a:off x="813731" y="75501"/>
            <a:ext cx="6878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 A  - Recharging of an electric car on a highway</a:t>
            </a:r>
          </a:p>
          <a:p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1339D2-943D-363F-21C6-804C8BE59933}"/>
              </a:ext>
            </a:extLst>
          </p:cNvPr>
          <p:cNvSpPr txBox="1"/>
          <p:nvPr/>
        </p:nvSpPr>
        <p:spPr>
          <a:xfrm>
            <a:off x="813731" y="6520071"/>
            <a:ext cx="41637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Angelo Maximilian Tulbure  -  </a:t>
            </a:r>
            <a:r>
              <a:rPr lang="en-US" sz="1400" dirty="0"/>
              <a:t>10931652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D85697-0B8D-17E9-186C-B388C2EA9114}"/>
              </a:ext>
            </a:extLst>
          </p:cNvPr>
          <p:cNvSpPr txBox="1"/>
          <p:nvPr/>
        </p:nvSpPr>
        <p:spPr>
          <a:xfrm>
            <a:off x="89430" y="832370"/>
            <a:ext cx="416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distributions in Trace 2: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1B916D-5EEA-579D-F4B0-EE2B7D04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A96F-E3EB-485F-BBF2-701FBEC1A366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14:cNvPr>
              <p14:cNvContentPartPr/>
              <p14:nvPr/>
            </p14:nvContentPartPr>
            <p14:xfrm>
              <a:off x="672730" y="6671144"/>
              <a:ext cx="27720" cy="817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262928DD-2C26-B714-D52A-EEC6F1735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610" y="6665024"/>
                <a:ext cx="399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14:cNvPr>
              <p14:cNvContentPartPr/>
              <p14:nvPr/>
            </p14:nvContentPartPr>
            <p14:xfrm>
              <a:off x="36250" y="6701024"/>
              <a:ext cx="685800" cy="10584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7358035B-A314-5783-1CC3-FBC424B3A6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6783" y="6638024"/>
                <a:ext cx="811506" cy="2314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A634A097-EABC-B697-BBA7-C6D14FB909F0}"/>
              </a:ext>
            </a:extLst>
          </p:cNvPr>
          <p:cNvSpPr txBox="1"/>
          <p:nvPr/>
        </p:nvSpPr>
        <p:spPr>
          <a:xfrm>
            <a:off x="0" y="6550223"/>
            <a:ext cx="1152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9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8D825DA-EFEE-E991-9A1D-D62726A722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356592"/>
            <a:ext cx="9144000" cy="480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822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558</TotalTime>
  <Words>2622</Words>
  <Application>Microsoft Office PowerPoint</Application>
  <PresentationFormat>Presentazione su schermo (4:3)</PresentationFormat>
  <Paragraphs>429</Paragraphs>
  <Slides>37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Tema di Office</vt:lpstr>
      <vt:lpstr>Personalizza struttura</vt:lpstr>
      <vt:lpstr>Performance Evaluation and Applications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Angelo Maximilian Tulbure</cp:lastModifiedBy>
  <cp:revision>56</cp:revision>
  <dcterms:created xsi:type="dcterms:W3CDTF">2019-02-22T06:45:36Z</dcterms:created>
  <dcterms:modified xsi:type="dcterms:W3CDTF">2024-01-05T09:03:11Z</dcterms:modified>
</cp:coreProperties>
</file>

<file path=docProps/thumbnail.jpeg>
</file>